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75"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10" r:id="rId16"/>
    <p:sldId id="326" r:id="rId17"/>
    <p:sldId id="327" r:id="rId18"/>
    <p:sldId id="328" r:id="rId19"/>
    <p:sldId id="329" r:id="rId20"/>
    <p:sldId id="330" r:id="rId21"/>
    <p:sldId id="317" r:id="rId22"/>
    <p:sldId id="318" r:id="rId23"/>
    <p:sldId id="319" r:id="rId24"/>
    <p:sldId id="320" r:id="rId25"/>
    <p:sldId id="321" r:id="rId26"/>
    <p:sldId id="322" r:id="rId27"/>
    <p:sldId id="323" r:id="rId28"/>
    <p:sldId id="32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5BFF7"/>
    <a:srgbClr val="20BAF2"/>
    <a:srgbClr val="24BEF6"/>
    <a:srgbClr val="28C2FA"/>
    <a:srgbClr val="21BBF3"/>
    <a:srgbClr val="B9B5B6"/>
    <a:srgbClr val="B4B1B1"/>
    <a:srgbClr val="1AB4ED"/>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400"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4" y="0"/>
            <a:ext cx="2971800" cy="458788"/>
          </a:xfrm>
          <a:prstGeom prst="rect">
            <a:avLst/>
          </a:prstGeom>
        </p:spPr>
        <p:txBody>
          <a:bodyPr vert="horz" lIns="91440" tIns="45720" rIns="91440" bIns="45720" rtlCol="0"/>
          <a:lstStyle>
            <a:lvl1pPr algn="r">
              <a:defRPr sz="1200"/>
            </a:lvl1pPr>
          </a:lstStyle>
          <a:p>
            <a:fld id="{FFAFA004-EB5D-42C0-9616-87C613E0552E}" type="datetimeFigureOut">
              <a:rPr lang="en-SG" smtClean="0"/>
              <a:t>28/10/2022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1"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4" y="8685213"/>
            <a:ext cx="2971800" cy="458787"/>
          </a:xfrm>
          <a:prstGeom prst="rect">
            <a:avLst/>
          </a:prstGeom>
        </p:spPr>
        <p:txBody>
          <a:bodyPr vert="horz" lIns="91440" tIns="45720" rIns="91440" bIns="45720" rtlCol="0" anchor="b"/>
          <a:lstStyle>
            <a:lvl1pPr algn="r">
              <a:defRPr sz="1200"/>
            </a:lvl1pPr>
          </a:lstStyle>
          <a:p>
            <a:fld id="{6E96D974-32C6-4296-A265-4FAA83175504}" type="slidenum">
              <a:rPr lang="en-SG" smtClean="0"/>
              <a:t>‹#›</a:t>
            </a:fld>
            <a:endParaRPr lang="en-SG"/>
          </a:p>
        </p:txBody>
      </p:sp>
    </p:spTree>
    <p:extLst>
      <p:ext uri="{BB962C8B-B14F-4D97-AF65-F5344CB8AC3E}">
        <p14:creationId xmlns:p14="http://schemas.microsoft.com/office/powerpoint/2010/main" val="246310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A picture containing light, star, outdoor object, night&#10;&#10;Description automatically generated">
            <a:extLst>
              <a:ext uri="{FF2B5EF4-FFF2-40B4-BE49-F238E27FC236}">
                <a16:creationId xmlns:a16="http://schemas.microsoft.com/office/drawing/2014/main" id="{9D872484-F0A1-B6AE-E82D-44F34830C1C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3200" cy="6858461"/>
          </a:xfrm>
          <a:prstGeom prst="rect">
            <a:avLst/>
          </a:prstGeom>
        </p:spPr>
      </p:pic>
      <p:pic>
        <p:nvPicPr>
          <p:cNvPr id="3073" name="Picture 3072" descr="A picture containing logo&#10;&#10;Description automatically generated">
            <a:extLst>
              <a:ext uri="{FF2B5EF4-FFF2-40B4-BE49-F238E27FC236}">
                <a16:creationId xmlns:a16="http://schemas.microsoft.com/office/drawing/2014/main" id="{99EC1DC1-B83B-9658-5C3C-5572BD13F82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531191" y="456060"/>
            <a:ext cx="884966" cy="803706"/>
          </a:xfrm>
          <a:prstGeom prst="rect">
            <a:avLst/>
          </a:prstGeom>
        </p:spPr>
      </p:pic>
      <p:pic>
        <p:nvPicPr>
          <p:cNvPr id="29" name="Picture 28" descr="Text&#10;&#10;Description automatically generated">
            <a:extLst>
              <a:ext uri="{FF2B5EF4-FFF2-40B4-BE49-F238E27FC236}">
                <a16:creationId xmlns:a16="http://schemas.microsoft.com/office/drawing/2014/main" id="{A12AA320-A5DD-78FF-3851-61622133391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588870" y="471846"/>
            <a:ext cx="2641663" cy="772135"/>
          </a:xfrm>
          <a:prstGeom prst="rect">
            <a:avLst/>
          </a:prstGeom>
        </p:spPr>
      </p:pic>
      <p:pic>
        <p:nvPicPr>
          <p:cNvPr id="27" name="Picture 26" descr="Logo&#10;&#10;Description automatically generated">
            <a:extLst>
              <a:ext uri="{FF2B5EF4-FFF2-40B4-BE49-F238E27FC236}">
                <a16:creationId xmlns:a16="http://schemas.microsoft.com/office/drawing/2014/main" id="{9B4BC16B-FE81-E24B-B21D-436D74FEBB1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513776" y="459422"/>
            <a:ext cx="652726" cy="796982"/>
          </a:xfrm>
          <a:prstGeom prst="rect">
            <a:avLst/>
          </a:prstGeom>
        </p:spPr>
      </p:pic>
      <p:pic>
        <p:nvPicPr>
          <p:cNvPr id="23" name="Picture 22" descr="Logo&#10;&#10;Description automatically generated">
            <a:extLst>
              <a:ext uri="{FF2B5EF4-FFF2-40B4-BE49-F238E27FC236}">
                <a16:creationId xmlns:a16="http://schemas.microsoft.com/office/drawing/2014/main" id="{0654BE47-AF64-F6B3-5AD1-C0D03013F487}"/>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754996" y="474017"/>
            <a:ext cx="1338098" cy="767793"/>
          </a:xfrm>
          <a:prstGeom prst="rect">
            <a:avLst/>
          </a:prstGeom>
        </p:spPr>
      </p:pic>
      <p:sp>
        <p:nvSpPr>
          <p:cNvPr id="2" name="Title 1"/>
          <p:cNvSpPr>
            <a:spLocks noGrp="1"/>
          </p:cNvSpPr>
          <p:nvPr>
            <p:ph type="ctrTitle"/>
          </p:nvPr>
        </p:nvSpPr>
        <p:spPr>
          <a:xfrm>
            <a:off x="617536" y="2107097"/>
            <a:ext cx="10526713" cy="1389636"/>
          </a:xfrm>
        </p:spPr>
        <p:txBody>
          <a:bodyPr anchor="b">
            <a:normAutofit/>
          </a:bodyPr>
          <a:lstStyle>
            <a:lvl1pPr algn="l">
              <a:defRPr sz="4400">
                <a:solidFill>
                  <a:schemeClr val="bg1"/>
                </a:solidFill>
                <a:effectLst/>
              </a:defRPr>
            </a:lvl1pPr>
          </a:lstStyle>
          <a:p>
            <a:r>
              <a:rPr lang="en-US" dirty="0"/>
              <a:t>Click to edit Master title style</a:t>
            </a:r>
          </a:p>
        </p:txBody>
      </p:sp>
      <p:sp>
        <p:nvSpPr>
          <p:cNvPr id="3" name="Subtitle 2"/>
          <p:cNvSpPr>
            <a:spLocks noGrp="1"/>
          </p:cNvSpPr>
          <p:nvPr>
            <p:ph type="subTitle" idx="1"/>
          </p:nvPr>
        </p:nvSpPr>
        <p:spPr>
          <a:xfrm>
            <a:off x="636587" y="3784600"/>
            <a:ext cx="6400800" cy="3202283"/>
          </a:xfrm>
        </p:spPr>
        <p:txBody>
          <a:bodyPr anchor="t">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CC7CB1E3-4D5F-44C5-87D7-C6F42468478A}" type="datetimeFigureOut">
              <a:rPr lang="en-SG" smtClean="0"/>
              <a:t>28/10/2022</a:t>
            </a:fld>
            <a:endParaRPr lang="en-SG"/>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1F2CB891-1FDC-4576-9244-F73A797D99EF}" type="slidenum">
              <a:rPr lang="en-SG" smtClean="0"/>
              <a:t>‹#›</a:t>
            </a:fld>
            <a:endParaRPr lang="en-SG"/>
          </a:p>
        </p:txBody>
      </p:sp>
      <p:pic>
        <p:nvPicPr>
          <p:cNvPr id="3078" name="Picture 3077" descr="Icon&#10;&#10;Description automatically generated with medium confidence">
            <a:extLst>
              <a:ext uri="{FF2B5EF4-FFF2-40B4-BE49-F238E27FC236}">
                <a16:creationId xmlns:a16="http://schemas.microsoft.com/office/drawing/2014/main" id="{8F0E97F5-F777-CCD0-3330-42D4C823E2D7}"/>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534512" y="657871"/>
            <a:ext cx="2340000" cy="400085"/>
          </a:xfrm>
          <a:prstGeom prst="rect">
            <a:avLst/>
          </a:prstGeom>
        </p:spPr>
      </p:pic>
    </p:spTree>
    <p:extLst>
      <p:ext uri="{BB962C8B-B14F-4D97-AF65-F5344CB8AC3E}">
        <p14:creationId xmlns:p14="http://schemas.microsoft.com/office/powerpoint/2010/main" val="156681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a:extLst>
              <a:ext uri="{FF2B5EF4-FFF2-40B4-BE49-F238E27FC236}">
                <a16:creationId xmlns:a16="http://schemas.microsoft.com/office/drawing/2014/main" id="{B4D0A25B-F706-41BF-9A85-0388FE70C0D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86"/>
            <a:ext cx="12188825" cy="6856214"/>
          </a:xfrm>
          <a:prstGeom prst="rect">
            <a:avLst/>
          </a:prstGeom>
        </p:spPr>
      </p:pic>
      <p:sp>
        <p:nvSpPr>
          <p:cNvPr id="2" name="Title 1"/>
          <p:cNvSpPr>
            <a:spLocks noGrp="1"/>
          </p:cNvSpPr>
          <p:nvPr>
            <p:ph type="title"/>
          </p:nvPr>
        </p:nvSpPr>
        <p:spPr>
          <a:xfrm>
            <a:off x="684212" y="3429000"/>
            <a:ext cx="8534400" cy="1697400"/>
          </a:xfrm>
        </p:spPr>
        <p:txBody>
          <a:bodyPr anchor="b">
            <a:normAutofit/>
          </a:bodyPr>
          <a:lstStyle>
            <a:lvl1pPr algn="l">
              <a:defRPr sz="3200" b="1" cap="all">
                <a:solidFill>
                  <a:schemeClr val="tx1">
                    <a:lumMod val="95000"/>
                    <a:lumOff val="5000"/>
                  </a:schemeClr>
                </a:solidFill>
              </a:defRPr>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C7CB1E3-4D5F-44C5-87D7-C6F42468478A}" type="datetimeFigureOut">
              <a:rPr lang="en-SG" smtClean="0"/>
              <a:t>28/10/2022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283701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HD.png">
            <a:extLst>
              <a:ext uri="{FF2B5EF4-FFF2-40B4-BE49-F238E27FC236}">
                <a16:creationId xmlns:a16="http://schemas.microsoft.com/office/drawing/2014/main" id="{9148E422-57ED-4613-B905-AF1130FDB1C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t" anchorCtr="0"/>
          <a:lstStyle>
            <a:lvl1pPr>
              <a:defRPr sz="26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7CB1E3-4D5F-44C5-87D7-C6F42468478A}" type="datetimeFigureOut">
              <a:rPr lang="en-SG" smtClean="0"/>
              <a:t>28/10/2022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436196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HD.png">
            <a:extLst>
              <a:ext uri="{FF2B5EF4-FFF2-40B4-BE49-F238E27FC236}">
                <a16:creationId xmlns:a16="http://schemas.microsoft.com/office/drawing/2014/main" id="{6F2E7833-24EE-4190-8C86-4382E4261BA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4211" y="2006600"/>
            <a:ext cx="8534401" cy="2281600"/>
          </a:xfrm>
        </p:spPr>
        <p:txBody>
          <a:bodyPr anchor="b">
            <a:normAutofit/>
          </a:bodyPr>
          <a:lstStyle>
            <a:lvl1pPr algn="l">
              <a:defRPr sz="3600" b="1" cap="none" baseline="0">
                <a:solidFill>
                  <a:schemeClr val="tx1">
                    <a:lumMod val="95000"/>
                    <a:lumOff val="5000"/>
                  </a:schemeClr>
                </a:solidFill>
              </a:defRPr>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C7CB1E3-4D5F-44C5-87D7-C6F42468478A}" type="datetimeFigureOut">
              <a:rPr lang="en-SG" smtClean="0"/>
              <a:t>28/10/2022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3984181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Celestia-R1---OverlayContentHD.png">
            <a:extLst>
              <a:ext uri="{FF2B5EF4-FFF2-40B4-BE49-F238E27FC236}">
                <a16:creationId xmlns:a16="http://schemas.microsoft.com/office/drawing/2014/main" id="{2107D66A-EA03-4F7B-9F75-C96420BB3A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531811" y="2219325"/>
            <a:ext cx="4937655" cy="3615267"/>
          </a:xfrm>
        </p:spPr>
        <p:txBody>
          <a:bodyPr>
            <a:normAutofit/>
          </a:bodyPr>
          <a:lstStyle>
            <a:lvl1pPr>
              <a:defRPr sz="26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5733" y="2219326"/>
            <a:ext cx="4934479" cy="3615266"/>
          </a:xfrm>
        </p:spPr>
        <p:txBody>
          <a:bodyPr>
            <a:normAutofit/>
          </a:bodyPr>
          <a:lstStyle>
            <a:lvl1pPr>
              <a:defRPr sz="26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C7CB1E3-4D5F-44C5-87D7-C6F42468478A}" type="datetimeFigureOut">
              <a:rPr lang="en-SG" smtClean="0"/>
              <a:t>28/10/2022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122617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EBCBD894-D2F3-4D36-8705-A5ACCBADE58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524405" y="2333625"/>
            <a:ext cx="4649787" cy="576262"/>
          </a:xfrm>
        </p:spPr>
        <p:txBody>
          <a:bodyPr anchor="b">
            <a:noAutofit/>
          </a:bodyPr>
          <a:lstStyle>
            <a:lvl1pPr marL="0" indent="0">
              <a:buNone/>
              <a:defRPr sz="2600" b="1">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286" y="2985029"/>
            <a:ext cx="4937655" cy="3030538"/>
          </a:xfrm>
        </p:spPr>
        <p:txBody>
          <a:bodyPr anchor="t">
            <a:normAutofit/>
          </a:bodyPr>
          <a:lstStyle>
            <a:lvl1pPr>
              <a:defRPr sz="2200"/>
            </a:lvl1pPr>
            <a:lvl2pPr>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31391" y="2381250"/>
            <a:ext cx="4665134" cy="576262"/>
          </a:xfrm>
        </p:spPr>
        <p:txBody>
          <a:bodyPr anchor="b">
            <a:noAutofit/>
          </a:bodyPr>
          <a:lstStyle>
            <a:lvl1pPr marL="0" indent="0">
              <a:buNone/>
              <a:defRPr sz="2600" b="1">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44620" y="2976562"/>
            <a:ext cx="4929188" cy="3030538"/>
          </a:xfrm>
        </p:spPr>
        <p:txBody>
          <a:bodyPr anchor="t">
            <a:normAutofit/>
          </a:bodyPr>
          <a:lstStyle>
            <a:lvl1pPr>
              <a:defRPr sz="2200"/>
            </a:lvl1pPr>
            <a:lvl2pPr>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C7CB1E3-4D5F-44C5-87D7-C6F42468478A}" type="datetimeFigureOut">
              <a:rPr lang="en-SG" smtClean="0"/>
              <a:t>28/10/2022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2907893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7CB1E3-4D5F-44C5-87D7-C6F42468478A}" type="datetimeFigureOut">
              <a:rPr lang="en-SG" smtClean="0"/>
              <a:t>28/10/2022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F2CB891-1FDC-4576-9244-F73A797D99EF}" type="slidenum">
              <a:rPr lang="en-SG" smtClean="0"/>
              <a:t>‹#›</a:t>
            </a:fld>
            <a:endParaRPr lang="en-SG"/>
          </a:p>
        </p:txBody>
      </p:sp>
      <p:pic>
        <p:nvPicPr>
          <p:cNvPr id="7" name="Picture 6" descr="Celestia-R1---OverlayContentHD.png">
            <a:extLst>
              <a:ext uri="{FF2B5EF4-FFF2-40B4-BE49-F238E27FC236}">
                <a16:creationId xmlns:a16="http://schemas.microsoft.com/office/drawing/2014/main" id="{F93ED29C-C013-49DC-A599-8C67CF6DCAD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1195933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CB1E3-4D5F-44C5-87D7-C6F42468478A}" type="datetimeFigureOut">
              <a:rPr lang="en-SG" smtClean="0"/>
              <a:t>28/10/2022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F2CB891-1FDC-4576-9244-F73A797D99EF}" type="slidenum">
              <a:rPr lang="en-SG" smtClean="0"/>
              <a:t>‹#›</a:t>
            </a:fld>
            <a:endParaRPr lang="en-SG"/>
          </a:p>
        </p:txBody>
      </p:sp>
      <p:pic>
        <p:nvPicPr>
          <p:cNvPr id="6" name="Picture 5" descr="Celestia-R1---OverlayContentHD.png">
            <a:extLst>
              <a:ext uri="{FF2B5EF4-FFF2-40B4-BE49-F238E27FC236}">
                <a16:creationId xmlns:a16="http://schemas.microsoft.com/office/drawing/2014/main" id="{FCDD0109-031B-4BD8-AD81-D052FEA735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Tree>
    <p:extLst>
      <p:ext uri="{BB962C8B-B14F-4D97-AF65-F5344CB8AC3E}">
        <p14:creationId xmlns:p14="http://schemas.microsoft.com/office/powerpoint/2010/main" val="2534156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Celestia-R1---OverlayContentHD.png">
            <a:extLst>
              <a:ext uri="{FF2B5EF4-FFF2-40B4-BE49-F238E27FC236}">
                <a16:creationId xmlns:a16="http://schemas.microsoft.com/office/drawing/2014/main" id="{F8D3BC79-9336-4FAD-8605-584D144F345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7246937" y="1476375"/>
            <a:ext cx="3657600" cy="1371600"/>
          </a:xfrm>
        </p:spPr>
        <p:txBody>
          <a:bodyPr anchor="t" anchorCtr="0">
            <a:normAutofit/>
          </a:bodyPr>
          <a:lstStyle>
            <a:lvl1pPr algn="l">
              <a:defRPr sz="2800" b="1"/>
            </a:lvl1pPr>
          </a:lstStyle>
          <a:p>
            <a:r>
              <a:rPr lang="en-US" dirty="0"/>
              <a:t>Click to edit Master title style</a:t>
            </a:r>
          </a:p>
        </p:txBody>
      </p:sp>
      <p:sp>
        <p:nvSpPr>
          <p:cNvPr id="3" name="Content Placeholder 2"/>
          <p:cNvSpPr>
            <a:spLocks noGrp="1"/>
          </p:cNvSpPr>
          <p:nvPr>
            <p:ph idx="1"/>
          </p:nvPr>
        </p:nvSpPr>
        <p:spPr>
          <a:xfrm>
            <a:off x="684212" y="1533524"/>
            <a:ext cx="5943601" cy="4460875"/>
          </a:xfrm>
        </p:spPr>
        <p:txBody>
          <a:bodyPr anchor="t" anchorCtr="0">
            <a:normAutofit/>
          </a:bodyPr>
          <a:lstStyle>
            <a:lvl1pPr>
              <a:defRPr sz="26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246937" y="3000374"/>
            <a:ext cx="3657600" cy="2091267"/>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C7CB1E3-4D5F-44C5-87D7-C6F42468478A}" type="datetimeFigureOut">
              <a:rPr lang="en-SG" smtClean="0"/>
              <a:t>28/10/2022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39778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3" name="Picture 2" descr="Celestia-R1---OverlayContentHD.png">
            <a:extLst>
              <a:ext uri="{FF2B5EF4-FFF2-40B4-BE49-F238E27FC236}">
                <a16:creationId xmlns:a16="http://schemas.microsoft.com/office/drawing/2014/main" id="{4F1246B0-8EE0-4F30-B786-8C900F5506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4722812" y="1447800"/>
            <a:ext cx="6019800" cy="1143000"/>
          </a:xfrm>
        </p:spPr>
        <p:txBody>
          <a:bodyPr anchor="b">
            <a:normAutofit/>
          </a:bodyPr>
          <a:lstStyle>
            <a:lvl1pPr algn="l">
              <a:defRPr sz="2800" b="1">
                <a:solidFill>
                  <a:schemeClr val="tx1">
                    <a:lumMod val="95000"/>
                    <a:lumOff val="5000"/>
                  </a:schemeClr>
                </a:solidFill>
              </a:defRPr>
            </a:lvl1pPr>
          </a:lstStyle>
          <a:p>
            <a:r>
              <a:rPr lang="en-US" dirty="0"/>
              <a:t>Click to edit Master title style</a:t>
            </a:r>
          </a:p>
        </p:txBody>
      </p:sp>
      <p:sp>
        <p:nvSpPr>
          <p:cNvPr id="14" name="Picture Placeholder 2"/>
          <p:cNvSpPr>
            <a:spLocks noGrp="1" noChangeAspect="1"/>
          </p:cNvSpPr>
          <p:nvPr>
            <p:ph type="pic" idx="1"/>
          </p:nvPr>
        </p:nvSpPr>
        <p:spPr>
          <a:xfrm>
            <a:off x="779462" y="14097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240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C7CB1E3-4D5F-44C5-87D7-C6F42468478A}" type="datetimeFigureOut">
              <a:rPr lang="en-SG" smtClean="0"/>
              <a:t>28/10/2022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F2CB891-1FDC-4576-9244-F73A797D99EF}" type="slidenum">
              <a:rPr lang="en-SG" smtClean="0"/>
              <a:t>‹#›</a:t>
            </a:fld>
            <a:endParaRPr lang="en-SG"/>
          </a:p>
        </p:txBody>
      </p:sp>
    </p:spTree>
    <p:extLst>
      <p:ext uri="{BB962C8B-B14F-4D97-AF65-F5344CB8AC3E}">
        <p14:creationId xmlns:p14="http://schemas.microsoft.com/office/powerpoint/2010/main" val="2715829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55207B-22D6-4357-BF57-6AE373BD613B}"/>
              </a:ext>
            </a:extLst>
          </p:cNvPr>
          <p:cNvSpPr/>
          <p:nvPr userDrawn="1"/>
        </p:nvSpPr>
        <p:spPr>
          <a:xfrm>
            <a:off x="-60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466D9801-29CB-0A5B-62DE-EFCC58607DD7}"/>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0" y="0"/>
            <a:ext cx="12193200" cy="2727023"/>
          </a:xfrm>
          <a:prstGeom prst="rect">
            <a:avLst/>
          </a:prstGeom>
        </p:spPr>
      </p:pic>
      <p:sp>
        <p:nvSpPr>
          <p:cNvPr id="16" name="Rectangle 15">
            <a:extLst>
              <a:ext uri="{FF2B5EF4-FFF2-40B4-BE49-F238E27FC236}">
                <a16:creationId xmlns:a16="http://schemas.microsoft.com/office/drawing/2014/main" id="{D4810320-9DBB-46C2-AF95-BB7078888618}"/>
              </a:ext>
            </a:extLst>
          </p:cNvPr>
          <p:cNvSpPr/>
          <p:nvPr userDrawn="1"/>
        </p:nvSpPr>
        <p:spPr>
          <a:xfrm>
            <a:off x="282000" y="304200"/>
            <a:ext cx="11628000" cy="62496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p:cNvSpPr>
            <a:spLocks noGrp="1"/>
          </p:cNvSpPr>
          <p:nvPr>
            <p:ph type="title"/>
          </p:nvPr>
        </p:nvSpPr>
        <p:spPr>
          <a:xfrm>
            <a:off x="552327" y="1207801"/>
            <a:ext cx="10912842" cy="902353"/>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53254" y="2121378"/>
            <a:ext cx="10933896" cy="3898421"/>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C7CB1E3-4D5F-44C5-87D7-C6F42468478A}" type="datetimeFigureOut">
              <a:rPr lang="en-SG" smtClean="0"/>
              <a:t>28/10/2022</a:t>
            </a:fld>
            <a:endParaRPr lang="en-SG"/>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SG"/>
          </a:p>
        </p:txBody>
      </p:sp>
      <p:sp>
        <p:nvSpPr>
          <p:cNvPr id="6" name="Slide Number Placeholder 5"/>
          <p:cNvSpPr>
            <a:spLocks noGrp="1"/>
          </p:cNvSpPr>
          <p:nvPr>
            <p:ph type="sldNum" sz="quarter" idx="4"/>
          </p:nvPr>
        </p:nvSpPr>
        <p:spPr>
          <a:xfrm>
            <a:off x="10344150" y="5434290"/>
            <a:ext cx="1142245" cy="669925"/>
          </a:xfrm>
          <a:prstGeom prst="rect">
            <a:avLst/>
          </a:prstGeom>
        </p:spPr>
        <p:txBody>
          <a:bodyPr vert="horz" lIns="91440" tIns="45720" rIns="91440" bIns="45720" rtlCol="0" anchor="b"/>
          <a:lstStyle>
            <a:lvl1pPr algn="r">
              <a:defRPr sz="1800" b="0" i="0">
                <a:solidFill>
                  <a:schemeClr val="bg2">
                    <a:lumMod val="50000"/>
                  </a:schemeClr>
                </a:solidFill>
                <a:effectLst/>
                <a:latin typeface="+mn-lt"/>
              </a:defRPr>
            </a:lvl1pPr>
          </a:lstStyle>
          <a:p>
            <a:fld id="{1F2CB891-1FDC-4576-9244-F73A797D99EF}" type="slidenum">
              <a:rPr lang="en-SG" smtClean="0"/>
              <a:pPr/>
              <a:t>‹#›</a:t>
            </a:fld>
            <a:endParaRPr lang="en-SG" dirty="0"/>
          </a:p>
        </p:txBody>
      </p:sp>
      <p:pic>
        <p:nvPicPr>
          <p:cNvPr id="20" name="Picture 19" descr="A picture containing clock, drawing, light&#10;&#10;Description automatically generated">
            <a:extLst>
              <a:ext uri="{FF2B5EF4-FFF2-40B4-BE49-F238E27FC236}">
                <a16:creationId xmlns:a16="http://schemas.microsoft.com/office/drawing/2014/main" id="{DB3CC317-8497-43F7-A5FF-3660BB8D01A2}"/>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782939" y="469433"/>
            <a:ext cx="480076" cy="587155"/>
          </a:xfrm>
          <a:prstGeom prst="rect">
            <a:avLst/>
          </a:prstGeom>
        </p:spPr>
      </p:pic>
      <p:pic>
        <p:nvPicPr>
          <p:cNvPr id="21" name="Picture 20" descr="A picture containing table, sitting, computer, game&#10;&#10;Description automatically generated">
            <a:extLst>
              <a:ext uri="{FF2B5EF4-FFF2-40B4-BE49-F238E27FC236}">
                <a16:creationId xmlns:a16="http://schemas.microsoft.com/office/drawing/2014/main" id="{8DF7057E-6CEC-4E9A-B822-B81225AB7DDC}"/>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2321796" y="461508"/>
            <a:ext cx="1050907" cy="603005"/>
          </a:xfrm>
          <a:prstGeom prst="rect">
            <a:avLst/>
          </a:prstGeom>
        </p:spPr>
      </p:pic>
      <p:pic>
        <p:nvPicPr>
          <p:cNvPr id="22" name="Picture 21" descr="A picture containing dark, device&#10;&#10;Description automatically generated">
            <a:extLst>
              <a:ext uri="{FF2B5EF4-FFF2-40B4-BE49-F238E27FC236}">
                <a16:creationId xmlns:a16="http://schemas.microsoft.com/office/drawing/2014/main" id="{560A0219-5E46-4B1D-A79C-E571F07B7268}"/>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006540" y="320675"/>
            <a:ext cx="971235" cy="884670"/>
          </a:xfrm>
          <a:prstGeom prst="rect">
            <a:avLst/>
          </a:prstGeom>
        </p:spPr>
      </p:pic>
      <p:pic>
        <p:nvPicPr>
          <p:cNvPr id="13" name="Picture 12" descr="Logo, company name&#10;&#10;Description automatically generated">
            <a:extLst>
              <a:ext uri="{FF2B5EF4-FFF2-40B4-BE49-F238E27FC236}">
                <a16:creationId xmlns:a16="http://schemas.microsoft.com/office/drawing/2014/main" id="{A90B1F9C-915A-3A0D-085D-A76B36285C56}"/>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4716899" y="469433"/>
            <a:ext cx="2096577" cy="587155"/>
          </a:xfrm>
          <a:prstGeom prst="rect">
            <a:avLst/>
          </a:prstGeom>
        </p:spPr>
      </p:pic>
      <p:pic>
        <p:nvPicPr>
          <p:cNvPr id="17" name="Picture 16" descr="A picture containing text, clock, gauge&#10;&#10;Description automatically generated">
            <a:extLst>
              <a:ext uri="{FF2B5EF4-FFF2-40B4-BE49-F238E27FC236}">
                <a16:creationId xmlns:a16="http://schemas.microsoft.com/office/drawing/2014/main" id="{22CDE66B-3E9A-A6F3-2D3F-F3404AD3A1DE}"/>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367313" y="607631"/>
            <a:ext cx="2160000" cy="310758"/>
          </a:xfrm>
          <a:prstGeom prst="rect">
            <a:avLst/>
          </a:prstGeom>
        </p:spPr>
      </p:pic>
    </p:spTree>
    <p:extLst>
      <p:ext uri="{BB962C8B-B14F-4D97-AF65-F5344CB8AC3E}">
        <p14:creationId xmlns:p14="http://schemas.microsoft.com/office/powerpoint/2010/main" val="375413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3" r:id="rId10"/>
  </p:sldLayoutIdLst>
  <p:txStyles>
    <p:title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4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p12">
            <a:extLst>
              <a:ext uri="{FF2B5EF4-FFF2-40B4-BE49-F238E27FC236}">
                <a16:creationId xmlns:a16="http://schemas.microsoft.com/office/drawing/2014/main" id="{3330D912-D96F-789D-AA59-EBD54CC10C5E}"/>
              </a:ext>
            </a:extLst>
          </p:cNvPr>
          <p:cNvSpPr txBox="1">
            <a:spLocks noGrp="1"/>
          </p:cNvSpPr>
          <p:nvPr>
            <p:ph type="subTitle" idx="1"/>
          </p:nvPr>
        </p:nvSpPr>
        <p:spPr>
          <a:xfrm>
            <a:off x="2836244" y="3727700"/>
            <a:ext cx="6519512" cy="25743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100000"/>
              </a:lnSpc>
              <a:spcBef>
                <a:spcPts val="0"/>
              </a:spcBef>
              <a:spcAft>
                <a:spcPts val="0"/>
              </a:spcAft>
              <a:buSzPct val="94117"/>
              <a:buNone/>
            </a:pPr>
            <a:r>
              <a:rPr lang="en-SG" dirty="0">
                <a:latin typeface="Montserrat"/>
                <a:ea typeface="Montserrat"/>
                <a:cs typeface="Montserrat"/>
                <a:sym typeface="Montserrat"/>
              </a:rPr>
              <a:t>Members:</a:t>
            </a:r>
            <a:endParaRPr dirty="0">
              <a:latin typeface="Montserrat"/>
              <a:ea typeface="Montserrat"/>
              <a:cs typeface="Montserrat"/>
              <a:sym typeface="Montserrat"/>
            </a:endParaRPr>
          </a:p>
          <a:p>
            <a:pPr marL="0" lvl="0" indent="0" algn="ctr" rtl="0">
              <a:lnSpc>
                <a:spcPct val="100000"/>
              </a:lnSpc>
              <a:spcBef>
                <a:spcPts val="0"/>
              </a:spcBef>
              <a:spcAft>
                <a:spcPts val="0"/>
              </a:spcAft>
              <a:buSzPct val="94117"/>
              <a:buNone/>
            </a:pPr>
            <a:r>
              <a:rPr lang="en-SG" dirty="0">
                <a:latin typeface="Montserrat"/>
                <a:ea typeface="Montserrat"/>
                <a:cs typeface="Montserrat"/>
                <a:sym typeface="Montserrat"/>
              </a:rPr>
              <a:t>Hayden How</a:t>
            </a:r>
            <a:endParaRPr dirty="0">
              <a:latin typeface="Montserrat"/>
              <a:ea typeface="Montserrat"/>
              <a:cs typeface="Montserrat"/>
              <a:sym typeface="Montserrat"/>
            </a:endParaRPr>
          </a:p>
          <a:p>
            <a:pPr marL="0" lvl="0" indent="0" algn="ctr" rtl="0">
              <a:lnSpc>
                <a:spcPct val="100000"/>
              </a:lnSpc>
              <a:spcBef>
                <a:spcPts val="0"/>
              </a:spcBef>
              <a:spcAft>
                <a:spcPts val="0"/>
              </a:spcAft>
              <a:buSzPct val="94117"/>
              <a:buNone/>
            </a:pPr>
            <a:r>
              <a:rPr lang="en-SG" dirty="0">
                <a:latin typeface="Montserrat"/>
                <a:ea typeface="Montserrat"/>
                <a:cs typeface="Montserrat"/>
                <a:sym typeface="Montserrat"/>
              </a:rPr>
              <a:t>Lim Chang Jun</a:t>
            </a:r>
          </a:p>
          <a:p>
            <a:pPr marL="0" lvl="0" indent="0" algn="ctr" rtl="0">
              <a:lnSpc>
                <a:spcPct val="100000"/>
              </a:lnSpc>
              <a:spcBef>
                <a:spcPts val="0"/>
              </a:spcBef>
              <a:spcAft>
                <a:spcPts val="0"/>
              </a:spcAft>
              <a:buSzPct val="94117"/>
              <a:buNone/>
            </a:pPr>
            <a:r>
              <a:rPr lang="en-SG" dirty="0">
                <a:latin typeface="Montserrat"/>
                <a:ea typeface="Montserrat"/>
                <a:cs typeface="Montserrat"/>
                <a:sym typeface="Montserrat"/>
              </a:rPr>
              <a:t>Josiah </a:t>
            </a:r>
            <a:r>
              <a:rPr lang="en-SG" dirty="0" err="1">
                <a:latin typeface="Montserrat"/>
                <a:ea typeface="Montserrat"/>
                <a:cs typeface="Montserrat"/>
                <a:sym typeface="Montserrat"/>
              </a:rPr>
              <a:t>Delroy</a:t>
            </a:r>
            <a:r>
              <a:rPr lang="en-SG" dirty="0">
                <a:latin typeface="Montserrat"/>
                <a:ea typeface="Montserrat"/>
                <a:cs typeface="Montserrat"/>
                <a:sym typeface="Montserrat"/>
              </a:rPr>
              <a:t> Huang </a:t>
            </a:r>
            <a:endParaRPr dirty="0">
              <a:latin typeface="Montserrat"/>
              <a:ea typeface="Montserrat"/>
              <a:cs typeface="Montserrat"/>
              <a:sym typeface="Montserrat"/>
            </a:endParaRPr>
          </a:p>
          <a:p>
            <a:pPr marL="0" lvl="0" indent="0" algn="ctr" rtl="0">
              <a:lnSpc>
                <a:spcPct val="100000"/>
              </a:lnSpc>
              <a:spcBef>
                <a:spcPts val="0"/>
              </a:spcBef>
              <a:spcAft>
                <a:spcPts val="0"/>
              </a:spcAft>
              <a:buSzPct val="94117"/>
              <a:buNone/>
            </a:pPr>
            <a:endParaRPr dirty="0">
              <a:latin typeface="Montserrat"/>
              <a:ea typeface="Montserrat"/>
              <a:cs typeface="Montserrat"/>
              <a:sym typeface="Montserrat"/>
            </a:endParaRPr>
          </a:p>
          <a:p>
            <a:pPr marL="0" lvl="0" indent="0" algn="ctr" rtl="0">
              <a:lnSpc>
                <a:spcPct val="100000"/>
              </a:lnSpc>
              <a:spcBef>
                <a:spcPts val="0"/>
              </a:spcBef>
              <a:spcAft>
                <a:spcPts val="0"/>
              </a:spcAft>
              <a:buSzPct val="94117"/>
              <a:buNone/>
            </a:pPr>
            <a:r>
              <a:rPr lang="en-SG" dirty="0">
                <a:latin typeface="Montserrat"/>
                <a:ea typeface="Montserrat"/>
                <a:cs typeface="Montserrat"/>
                <a:sym typeface="Montserrat"/>
              </a:rPr>
              <a:t>Team: Segmentation Fault (RCAP22SG7084)</a:t>
            </a:r>
            <a:endParaRPr dirty="0">
              <a:latin typeface="Montserrat"/>
              <a:ea typeface="Montserrat"/>
              <a:cs typeface="Montserrat"/>
              <a:sym typeface="Montserrat"/>
            </a:endParaRPr>
          </a:p>
          <a:p>
            <a:pPr marL="0" lvl="0" indent="0" algn="ctr" rtl="0">
              <a:lnSpc>
                <a:spcPct val="100000"/>
              </a:lnSpc>
              <a:spcBef>
                <a:spcPts val="0"/>
              </a:spcBef>
              <a:spcAft>
                <a:spcPts val="0"/>
              </a:spcAft>
              <a:buSzPct val="94117"/>
              <a:buNone/>
            </a:pPr>
            <a:endParaRPr dirty="0">
              <a:latin typeface="Montserrat"/>
              <a:ea typeface="Montserrat"/>
              <a:cs typeface="Montserrat"/>
              <a:sym typeface="Montserrat"/>
            </a:endParaRPr>
          </a:p>
          <a:p>
            <a:pPr marL="0" lvl="0" indent="0" algn="ctr" rtl="0">
              <a:lnSpc>
                <a:spcPct val="100000"/>
              </a:lnSpc>
              <a:spcBef>
                <a:spcPts val="0"/>
              </a:spcBef>
              <a:spcAft>
                <a:spcPts val="0"/>
              </a:spcAft>
              <a:buSzPct val="94117"/>
              <a:buNone/>
            </a:pPr>
            <a:r>
              <a:rPr lang="en-SG" dirty="0">
                <a:latin typeface="Montserrat"/>
                <a:ea typeface="Montserrat"/>
                <a:cs typeface="Montserrat"/>
                <a:sym typeface="Montserrat"/>
              </a:rPr>
              <a:t>Anderson Secondary School</a:t>
            </a:r>
            <a:endParaRPr dirty="0">
              <a:latin typeface="Montserrat"/>
              <a:ea typeface="Montserrat"/>
              <a:cs typeface="Montserrat"/>
              <a:sym typeface="Montserrat"/>
            </a:endParaRPr>
          </a:p>
        </p:txBody>
      </p:sp>
      <p:sp>
        <p:nvSpPr>
          <p:cNvPr id="5" name="Google Shape;107;p12">
            <a:extLst>
              <a:ext uri="{FF2B5EF4-FFF2-40B4-BE49-F238E27FC236}">
                <a16:creationId xmlns:a16="http://schemas.microsoft.com/office/drawing/2014/main" id="{449E6C73-797D-3020-F142-0937559CEE7B}"/>
              </a:ext>
            </a:extLst>
          </p:cNvPr>
          <p:cNvSpPr txBox="1">
            <a:spLocks noGrp="1"/>
          </p:cNvSpPr>
          <p:nvPr>
            <p:ph type="ctrTitle"/>
          </p:nvPr>
        </p:nvSpPr>
        <p:spPr>
          <a:xfrm>
            <a:off x="1892300" y="1421606"/>
            <a:ext cx="8407400" cy="25743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Arial"/>
              <a:buNone/>
            </a:pPr>
            <a:r>
              <a:rPr lang="en-SG" sz="4500" dirty="0">
                <a:latin typeface="Montserrat"/>
                <a:ea typeface="Montserrat"/>
                <a:cs typeface="Montserrat"/>
                <a:sym typeface="Montserrat"/>
              </a:rPr>
              <a:t>2022 </a:t>
            </a:r>
            <a:r>
              <a:rPr lang="en-SG" sz="4500" dirty="0" err="1">
                <a:latin typeface="Montserrat"/>
                <a:ea typeface="Montserrat"/>
                <a:cs typeface="Montserrat"/>
                <a:sym typeface="Montserrat"/>
              </a:rPr>
              <a:t>Robocup</a:t>
            </a:r>
            <a:r>
              <a:rPr lang="en-SG" sz="4500" dirty="0">
                <a:latin typeface="Montserrat"/>
                <a:ea typeface="Montserrat"/>
                <a:cs typeface="Montserrat"/>
                <a:sym typeface="Montserrat"/>
              </a:rPr>
              <a:t> </a:t>
            </a:r>
            <a:r>
              <a:rPr lang="en-SG" sz="4500" dirty="0" err="1">
                <a:latin typeface="Montserrat"/>
                <a:ea typeface="Montserrat"/>
                <a:cs typeface="Montserrat"/>
                <a:sym typeface="Montserrat"/>
              </a:rPr>
              <a:t>Cospace</a:t>
            </a:r>
            <a:r>
              <a:rPr lang="en-SG" sz="4500" dirty="0">
                <a:latin typeface="Montserrat"/>
                <a:ea typeface="Montserrat"/>
                <a:cs typeface="Montserrat"/>
                <a:sym typeface="Montserrat"/>
              </a:rPr>
              <a:t> Rescue Asia-Pacific (Finals)</a:t>
            </a:r>
            <a:endParaRPr sz="4500" dirty="0">
              <a:latin typeface="Montserrat"/>
              <a:ea typeface="Montserrat"/>
              <a:cs typeface="Montserrat"/>
              <a:sym typeface="Montserrat"/>
            </a:endParaRPr>
          </a:p>
        </p:txBody>
      </p:sp>
    </p:spTree>
    <p:extLst>
      <p:ext uri="{BB962C8B-B14F-4D97-AF65-F5344CB8AC3E}">
        <p14:creationId xmlns:p14="http://schemas.microsoft.com/office/powerpoint/2010/main" val="3142262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30;p22">
            <a:extLst>
              <a:ext uri="{FF2B5EF4-FFF2-40B4-BE49-F238E27FC236}">
                <a16:creationId xmlns:a16="http://schemas.microsoft.com/office/drawing/2014/main" id="{2D20B364-B8B3-3CF2-6F92-BB2F3EEF8C08}"/>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ts val="1800"/>
              <a:buNone/>
            </a:pPr>
            <a:r>
              <a:rPr lang="en-SG"/>
              <a:t>2. Avoiding obstacles, border, swamp areas and traps</a:t>
            </a:r>
            <a:endParaRPr/>
          </a:p>
        </p:txBody>
      </p:sp>
      <p:sp>
        <p:nvSpPr>
          <p:cNvPr id="4" name="TextBox 3">
            <a:extLst>
              <a:ext uri="{FF2B5EF4-FFF2-40B4-BE49-F238E27FC236}">
                <a16:creationId xmlns:a16="http://schemas.microsoft.com/office/drawing/2014/main" id="{C677BFA0-4235-01DB-3A8D-CB76AE3DC8A8}"/>
              </a:ext>
            </a:extLst>
          </p:cNvPr>
          <p:cNvSpPr txBox="1"/>
          <p:nvPr/>
        </p:nvSpPr>
        <p:spPr>
          <a:xfrm>
            <a:off x="-5739311" y="-1215534"/>
            <a:ext cx="4907338" cy="3813352"/>
          </a:xfrm>
          <a:prstGeom prst="rect">
            <a:avLst/>
          </a:prstGeom>
          <a:noFill/>
        </p:spPr>
        <p:txBody>
          <a:bodyPr wrap="square" rtlCol="0">
            <a:spAutoFit/>
          </a:bodyPr>
          <a:lstStyle/>
          <a:p>
            <a:pPr algn="dist"/>
            <a:r>
              <a:rPr lang="en-US" sz="780" b="0" dirty="0">
                <a:solidFill>
                  <a:srgbClr val="55EF73"/>
                </a:solidFill>
                <a:effectLst/>
                <a:latin typeface="Consolas" panose="020B0609020204030204" pitchFamily="49" charset="0"/>
              </a:rPr>
              <a:t>{3,3,3,3,3,3,3,3,3,3,3,3,3,3,3,3,3,3,3,3,3,3,3,3,3,3,3,3,3,3,3,3,3,3,3,3,3,3,3,3},</a:t>
            </a:r>
          </a:p>
          <a:p>
            <a:pPr algn="dist"/>
            <a:r>
              <a:rPr lang="en-US" sz="780" b="0" dirty="0">
                <a:solidFill>
                  <a:srgbClr val="55EF73"/>
                </a:solidFill>
                <a:effectLst/>
                <a:latin typeface="Consolas" panose="020B0609020204030204" pitchFamily="49" charset="0"/>
              </a:rPr>
              <a:t>{3,3,3,3,3,3,3,3,3,3,3,3,3,3,3,3,3,3,3,3,3,3,3,3,3,3,3,3,3,3,3,3,3,3,3,3,3,3,3,3},</a:t>
            </a:r>
          </a:p>
          <a:p>
            <a:pPr algn="dist"/>
            <a:r>
              <a:rPr lang="en-US" sz="780" b="0" dirty="0">
                <a:solidFill>
                  <a:srgbClr val="55EF73"/>
                </a:solidFill>
                <a:effectLst/>
                <a:latin typeface="Consolas" panose="020B0609020204030204" pitchFamily="49" charset="0"/>
              </a:rPr>
              <a:t>{3,3,3,3,3,3,3,3,3,3,3,3,3,3,3,3,3,3,3,3,3,3,3,3,3,3,3,3,3,3,3,3,3,3,3,3,3,3,3,3},</a:t>
            </a:r>
          </a:p>
          <a:p>
            <a:pPr algn="dist"/>
            <a:r>
              <a:rPr lang="en-US" sz="780" b="0" dirty="0">
                <a:solidFill>
                  <a:srgbClr val="55EF73"/>
                </a:solidFill>
                <a:effectLst/>
                <a:latin typeface="Consolas" panose="020B0609020204030204" pitchFamily="49" charset="0"/>
              </a:rPr>
              <a:t>{3,3,3,3,3,3,3,3,3,3,3,3,3,3,3,3,3,3,3,3,3,3,3,3,3,3,3,3,3,3,3,3,3,3,3,3,3,3,3,3},</a:t>
            </a:r>
          </a:p>
          <a:p>
            <a:pPr algn="dist"/>
            <a:r>
              <a:rPr lang="en-US" sz="780" b="0" dirty="0">
                <a:solidFill>
                  <a:srgbClr val="55EF73"/>
                </a:solidFill>
                <a:effectLst/>
                <a:latin typeface="Consolas" panose="020B0609020204030204" pitchFamily="49" charset="0"/>
              </a:rPr>
              <a:t>{3,3,3,3,3,3,3,3,3,3,3,3,3,3,3,3,3,3,3,3,3,3,3,3,3,3,3,3,3,3,3,3,3,3,3,3,3,3,3,3},</a:t>
            </a:r>
          </a:p>
          <a:p>
            <a:pPr algn="dist"/>
            <a:r>
              <a:rPr lang="en-US" sz="780" b="0" dirty="0">
                <a:solidFill>
                  <a:srgbClr val="55EF73"/>
                </a:solidFill>
                <a:effectLst/>
                <a:latin typeface="Consolas" panose="020B0609020204030204" pitchFamily="49" charset="0"/>
              </a:rPr>
              <a:t>{3,3,3,3,3,3,3,3,3,</a:t>
            </a:r>
            <a:r>
              <a:rPr lang="en-US" sz="780" b="0" dirty="0">
                <a:solidFill>
                  <a:srgbClr val="14D238"/>
                </a:solidFill>
                <a:effectLst/>
                <a:latin typeface="Consolas" panose="020B0609020204030204" pitchFamily="49" charset="0"/>
              </a:rPr>
              <a:t>4,4,4,4</a:t>
            </a:r>
            <a:r>
              <a:rPr lang="en-US" sz="780" b="0" dirty="0">
                <a:solidFill>
                  <a:srgbClr val="55EF73"/>
                </a:solidFill>
                <a:effectLst/>
                <a:latin typeface="Consolas" panose="020B0609020204030204" pitchFamily="49" charset="0"/>
              </a:rPr>
              <a:t>,3,3,3,3,3,3,3,3,3,3,3,3,3,3,3,3,3,3,3,3,3,3,3,3,3,3,3},</a:t>
            </a:r>
          </a:p>
          <a:p>
            <a:pPr algn="dist"/>
            <a:r>
              <a:rPr lang="en-US" sz="780" b="0" dirty="0">
                <a:solidFill>
                  <a:srgbClr val="55EF73"/>
                </a:solidFill>
                <a:effectLst/>
                <a:latin typeface="Consolas" panose="020B0609020204030204" pitchFamily="49" charset="0"/>
              </a:rPr>
              <a:t>{3,3,3,3,3,3,3,3,3,</a:t>
            </a:r>
            <a:r>
              <a:rPr lang="en-US" sz="780" b="0" dirty="0">
                <a:solidFill>
                  <a:srgbClr val="14D238"/>
                </a:solidFill>
                <a:effectLst/>
                <a:latin typeface="Consolas" panose="020B0609020204030204" pitchFamily="49" charset="0"/>
              </a:rPr>
              <a:t>4,4,4,4</a:t>
            </a:r>
            <a:r>
              <a:rPr lang="en-US" sz="780" b="0" dirty="0">
                <a:solidFill>
                  <a:srgbClr val="55EF73"/>
                </a:solidFill>
                <a:effectLst/>
                <a:latin typeface="Consolas" panose="020B0609020204030204" pitchFamily="49" charset="0"/>
              </a:rPr>
              <a:t>,3,3,3,3,3,3,3,3,3,3,3,3,3,3,3,3,3,3,3,3,3,3,3,3,3,3,3},</a:t>
            </a:r>
          </a:p>
          <a:p>
            <a:pPr algn="dist"/>
            <a:r>
              <a:rPr lang="en-US" sz="780" b="0" dirty="0">
                <a:solidFill>
                  <a:srgbClr val="55EF73"/>
                </a:solidFill>
                <a:effectLst/>
                <a:latin typeface="Consolas" panose="020B0609020204030204" pitchFamily="49" charset="0"/>
              </a:rPr>
              <a:t>{3,3,3,3,3,3,3,3,3,</a:t>
            </a:r>
            <a:r>
              <a:rPr lang="en-US" sz="780" b="0" dirty="0">
                <a:solidFill>
                  <a:srgbClr val="14D238"/>
                </a:solidFill>
                <a:effectLst/>
                <a:latin typeface="Consolas" panose="020B0609020204030204" pitchFamily="49" charset="0"/>
              </a:rPr>
              <a:t>4,4,4,4</a:t>
            </a:r>
            <a:r>
              <a:rPr lang="en-US" sz="780" b="0" dirty="0">
                <a:solidFill>
                  <a:srgbClr val="55EF73"/>
                </a:solidFill>
                <a:effectLst/>
                <a:latin typeface="Consolas" panose="020B0609020204030204" pitchFamily="49" charset="0"/>
              </a:rPr>
              <a:t>,3,3,3,3,3,3,3,3,3,3,3,3,3,3,3,3,3,3,3,3,3,3,3,3,3,3,3},</a:t>
            </a:r>
          </a:p>
          <a:p>
            <a:pPr algn="dist"/>
            <a:r>
              <a:rPr lang="en-US" sz="780" b="0" dirty="0">
                <a:solidFill>
                  <a:srgbClr val="55EF73"/>
                </a:solidFill>
                <a:effectLst/>
                <a:latin typeface="Consolas" panose="020B0609020204030204" pitchFamily="49" charset="0"/>
              </a:rPr>
              <a:t>{3,3,3,3,3,3,3,3,3,1,1,1,1,3,3,3,3,3,3,3,3,3,3,3,3,3,</a:t>
            </a:r>
            <a:r>
              <a:rPr lang="en-US" sz="780" b="0" dirty="0">
                <a:solidFill>
                  <a:srgbClr val="14D238"/>
                </a:solidFill>
                <a:effectLst/>
                <a:latin typeface="Consolas" panose="020B0609020204030204" pitchFamily="49" charset="0"/>
              </a:rPr>
              <a:t>0,0,0</a:t>
            </a:r>
            <a:r>
              <a:rPr lang="en-US" sz="780" b="0" dirty="0">
                <a:solidFill>
                  <a:srgbClr val="55EF73"/>
                </a:solidFill>
                <a:effectLst/>
                <a:latin typeface="Consolas" panose="020B0609020204030204" pitchFamily="49" charset="0"/>
              </a:rPr>
              <a:t>,3,3,3,3,3,3,3,3,3,3,3},</a:t>
            </a:r>
          </a:p>
          <a:p>
            <a:pPr algn="dist"/>
            <a:r>
              <a:rPr lang="en-US" sz="780" b="0" dirty="0">
                <a:solidFill>
                  <a:srgbClr val="55EF73"/>
                </a:solidFill>
                <a:effectLst/>
                <a:latin typeface="Consolas" panose="020B0609020204030204" pitchFamily="49" charset="0"/>
              </a:rPr>
              <a:t>{3,3,3,3,3,3,3,3,3,3,3,3,3,3,3,3,3,3,3,3,3,3,3,3,3,</a:t>
            </a:r>
            <a:r>
              <a:rPr lang="en-US" sz="780" b="0" dirty="0">
                <a:solidFill>
                  <a:srgbClr val="14D238"/>
                </a:solidFill>
                <a:effectLst/>
                <a:latin typeface="Consolas" panose="020B0609020204030204" pitchFamily="49" charset="0"/>
              </a:rPr>
              <a:t>0,0,0,0,0</a:t>
            </a:r>
            <a:r>
              <a:rPr lang="en-US" sz="780" b="0" dirty="0">
                <a:solidFill>
                  <a:srgbClr val="55EF73"/>
                </a:solidFill>
                <a:effectLst/>
                <a:latin typeface="Consolas" panose="020B0609020204030204" pitchFamily="49" charset="0"/>
              </a:rPr>
              <a:t>,3,3,3,3,3,3,3,3,3,3},</a:t>
            </a:r>
          </a:p>
          <a:p>
            <a:pPr algn="dist"/>
            <a:r>
              <a:rPr lang="en-US" sz="780" b="0" dirty="0">
                <a:solidFill>
                  <a:srgbClr val="55EF73"/>
                </a:solidFill>
                <a:effectLst/>
                <a:latin typeface="Consolas" panose="020B0609020204030204" pitchFamily="49" charset="0"/>
              </a:rPr>
              <a:t>{3,3,3,3,3,3,3,3,3,3,3,3,3,3,3,3,3,3,3,3,3,3,3,3,3,</a:t>
            </a:r>
            <a:r>
              <a:rPr lang="en-US" sz="780" b="0" dirty="0">
                <a:solidFill>
                  <a:srgbClr val="14D238"/>
                </a:solidFill>
                <a:effectLst/>
                <a:latin typeface="Consolas" panose="020B0609020204030204" pitchFamily="49" charset="0"/>
              </a:rPr>
              <a:t>0,0,0,0,0</a:t>
            </a:r>
            <a:r>
              <a:rPr lang="en-US" sz="780" b="0" dirty="0">
                <a:solidFill>
                  <a:srgbClr val="55EF73"/>
                </a:solidFill>
                <a:effectLst/>
                <a:latin typeface="Consolas" panose="020B0609020204030204" pitchFamily="49" charset="0"/>
              </a:rPr>
              <a:t>,3,3,3,3,3,3,3,3,3,3},</a:t>
            </a:r>
          </a:p>
          <a:p>
            <a:pPr algn="dist"/>
            <a:r>
              <a:rPr lang="en-US" sz="780" b="0" dirty="0">
                <a:solidFill>
                  <a:srgbClr val="55EF73"/>
                </a:solidFill>
                <a:effectLst/>
                <a:latin typeface="Consolas" panose="020B0609020204030204" pitchFamily="49" charset="0"/>
              </a:rPr>
              <a:t>{3,3,3,3,3,3,3,3,3,3,3,3,3,3,3,3,3,3,3,3,3,3,3,3,3,3,</a:t>
            </a:r>
            <a:r>
              <a:rPr lang="en-US" sz="780" b="0" dirty="0">
                <a:solidFill>
                  <a:srgbClr val="14D238"/>
                </a:solidFill>
                <a:effectLst/>
                <a:latin typeface="Consolas" panose="020B0609020204030204" pitchFamily="49" charset="0"/>
              </a:rPr>
              <a:t>0,0,0</a:t>
            </a:r>
            <a:r>
              <a:rPr lang="en-US" sz="780" b="0" dirty="0">
                <a:solidFill>
                  <a:srgbClr val="55EF73"/>
                </a:solidFill>
                <a:effectLst/>
                <a:latin typeface="Consolas" panose="020B0609020204030204" pitchFamily="49" charset="0"/>
              </a:rPr>
              <a:t>,3,3,3,3,3,3,3,3,3,3,3},</a:t>
            </a:r>
          </a:p>
          <a:p>
            <a:pPr algn="dist"/>
            <a:r>
              <a:rPr lang="en-US" sz="780" b="0" dirty="0">
                <a:solidFill>
                  <a:srgbClr val="55EF73"/>
                </a:solidFill>
                <a:effectLst/>
                <a:latin typeface="Consolas" panose="020B0609020204030204" pitchFamily="49" charset="0"/>
              </a:rPr>
              <a:t>{3,3,3,3,3,3,3,3,3,3,3,3,3,3,3,3,3,3,1,</a:t>
            </a:r>
            <a:r>
              <a:rPr lang="en-US" sz="780" b="0" dirty="0">
                <a:solidFill>
                  <a:srgbClr val="0E8424"/>
                </a:solidFill>
                <a:effectLst/>
                <a:latin typeface="Consolas" panose="020B0609020204030204" pitchFamily="49" charset="0"/>
              </a:rPr>
              <a:t>2,2,2,</a:t>
            </a:r>
            <a:r>
              <a:rPr lang="en-US" sz="780" b="0" dirty="0">
                <a:solidFill>
                  <a:srgbClr val="55EF73"/>
                </a:solidFill>
                <a:effectLst/>
                <a:latin typeface="Consolas" panose="020B0609020204030204" pitchFamily="49" charset="0"/>
              </a:rPr>
              <a:t>3,3,3,3,3,3,3,3,3,3,3,3,3,3,3,3,3,3},</a:t>
            </a:r>
          </a:p>
          <a:p>
            <a:pPr algn="dist"/>
            <a:r>
              <a:rPr lang="en-US" sz="780" b="0" dirty="0">
                <a:solidFill>
                  <a:srgbClr val="55EF73"/>
                </a:solidFill>
                <a:effectLst/>
                <a:latin typeface="Consolas" panose="020B0609020204030204" pitchFamily="49" charset="0"/>
              </a:rPr>
              <a:t>{3,3,3,3,3,3,3,3,3,3,3,3,3,3,3,3,3,3,</a:t>
            </a:r>
            <a:r>
              <a:rPr lang="en-US" sz="780" b="0" dirty="0">
                <a:solidFill>
                  <a:srgbClr val="0E8424"/>
                </a:solidFill>
                <a:effectLst/>
                <a:latin typeface="Consolas" panose="020B0609020204030204" pitchFamily="49" charset="0"/>
              </a:rPr>
              <a:t>2,2,2,2,2,</a:t>
            </a:r>
            <a:r>
              <a:rPr lang="en-US" sz="780" b="0" dirty="0">
                <a:solidFill>
                  <a:srgbClr val="55EF73"/>
                </a:solidFill>
                <a:effectLst/>
                <a:latin typeface="Consolas" panose="020B0609020204030204" pitchFamily="49" charset="0"/>
              </a:rPr>
              <a:t>3,3,3,3,3,3,3,3,3,3,3,3,3,3,3,3,3},</a:t>
            </a:r>
          </a:p>
          <a:p>
            <a:pPr algn="dist"/>
            <a:r>
              <a:rPr lang="en-US" sz="780" b="0" dirty="0">
                <a:solidFill>
                  <a:srgbClr val="55EF73"/>
                </a:solidFill>
                <a:effectLst/>
                <a:latin typeface="Consolas" panose="020B0609020204030204" pitchFamily="49" charset="0"/>
              </a:rPr>
              <a:t>{3,3,3,3,3,</a:t>
            </a:r>
            <a:r>
              <a:rPr lang="en-US" sz="780" b="0" dirty="0">
                <a:solidFill>
                  <a:srgbClr val="14D238"/>
                </a:solidFill>
                <a:effectLst/>
                <a:latin typeface="Consolas" panose="020B0609020204030204" pitchFamily="49" charset="0"/>
              </a:rPr>
              <a:t>0,0,0,0</a:t>
            </a:r>
            <a:r>
              <a:rPr lang="en-US" sz="780" b="0" dirty="0">
                <a:solidFill>
                  <a:srgbClr val="55EF73"/>
                </a:solidFill>
                <a:effectLst/>
                <a:latin typeface="Consolas" panose="020B0609020204030204" pitchFamily="49" charset="0"/>
              </a:rPr>
              <a:t>,</a:t>
            </a:r>
            <a:r>
              <a:rPr lang="en-US" sz="780" b="0" dirty="0">
                <a:solidFill>
                  <a:srgbClr val="11B330"/>
                </a:solidFill>
                <a:effectLst/>
                <a:latin typeface="Consolas" panose="020B0609020204030204" pitchFamily="49" charset="0"/>
              </a:rPr>
              <a:t>1,1,1,1,1,1,1,1,</a:t>
            </a:r>
            <a:r>
              <a:rPr lang="en-US" sz="780" b="0" dirty="0">
                <a:solidFill>
                  <a:srgbClr val="0E8424"/>
                </a:solidFill>
                <a:effectLst/>
                <a:latin typeface="Consolas" panose="020B0609020204030204" pitchFamily="49" charset="0"/>
              </a:rPr>
              <a:t>2,2,2,2,2,2,</a:t>
            </a:r>
            <a:r>
              <a:rPr lang="en-US" sz="780" b="0" dirty="0">
                <a:solidFill>
                  <a:srgbClr val="55EF73"/>
                </a:solidFill>
                <a:effectLst/>
                <a:latin typeface="Consolas" panose="020B0609020204030204" pitchFamily="49" charset="0"/>
              </a:rPr>
              <a:t>3,3,3,3,3,3,3,3,3,3,3,3,3,3,3,3,3},</a:t>
            </a:r>
          </a:p>
          <a:p>
            <a:pPr algn="dist"/>
            <a:r>
              <a:rPr lang="en-US" sz="780" b="0" dirty="0">
                <a:solidFill>
                  <a:srgbClr val="55EF73"/>
                </a:solidFill>
                <a:effectLst/>
                <a:latin typeface="Consolas" panose="020B0609020204030204" pitchFamily="49" charset="0"/>
              </a:rPr>
              <a:t>{3,3,3,3,1,</a:t>
            </a:r>
            <a:r>
              <a:rPr lang="en-US" sz="780" b="0" dirty="0">
                <a:solidFill>
                  <a:srgbClr val="14D238"/>
                </a:solidFill>
                <a:effectLst/>
                <a:latin typeface="Consolas" panose="020B0609020204030204" pitchFamily="49" charset="0"/>
              </a:rPr>
              <a:t>0,0,0,0</a:t>
            </a:r>
            <a:r>
              <a:rPr lang="en-US" sz="780" b="0" dirty="0">
                <a:solidFill>
                  <a:srgbClr val="55EF73"/>
                </a:solidFill>
                <a:effectLst/>
                <a:latin typeface="Consolas" panose="020B0609020204030204" pitchFamily="49" charset="0"/>
              </a:rPr>
              <a:t>,3,3,3,3,3,3,3,3,</a:t>
            </a:r>
            <a:r>
              <a:rPr lang="en-US" sz="780" b="0" dirty="0">
                <a:solidFill>
                  <a:srgbClr val="0E8424"/>
                </a:solidFill>
                <a:effectLst/>
                <a:latin typeface="Consolas" panose="020B0609020204030204" pitchFamily="49" charset="0"/>
              </a:rPr>
              <a:t>2,2,2,2,2,2,</a:t>
            </a:r>
            <a:r>
              <a:rPr lang="en-US" sz="780" b="0" dirty="0">
                <a:solidFill>
                  <a:srgbClr val="14D238"/>
                </a:solidFill>
                <a:effectLst/>
                <a:latin typeface="Consolas" panose="020B0609020204030204" pitchFamily="49" charset="0"/>
              </a:rPr>
              <a:t>1,1,1,1</a:t>
            </a:r>
            <a:r>
              <a:rPr lang="en-US" sz="780" b="0" dirty="0">
                <a:solidFill>
                  <a:srgbClr val="55EF73"/>
                </a:solidFill>
                <a:effectLst/>
                <a:latin typeface="Consolas" panose="020B0609020204030204" pitchFamily="49" charset="0"/>
              </a:rPr>
              <a:t>,3,3,3,3,3,3,3,3,3,3,3,3,3},</a:t>
            </a:r>
          </a:p>
          <a:p>
            <a:pPr algn="dist"/>
            <a:r>
              <a:rPr lang="en-US" sz="780" b="0" dirty="0">
                <a:solidFill>
                  <a:srgbClr val="55EF73"/>
                </a:solidFill>
                <a:effectLst/>
                <a:latin typeface="Consolas" panose="020B0609020204030204" pitchFamily="49" charset="0"/>
              </a:rPr>
              <a:t>{3,3,3,3,3,</a:t>
            </a:r>
            <a:r>
              <a:rPr lang="en-US" sz="780" b="0" dirty="0">
                <a:solidFill>
                  <a:srgbClr val="14D238"/>
                </a:solidFill>
                <a:effectLst/>
                <a:latin typeface="Consolas" panose="020B0609020204030204" pitchFamily="49" charset="0"/>
              </a:rPr>
              <a:t>0,0,0,0</a:t>
            </a:r>
            <a:r>
              <a:rPr lang="en-US" sz="780" b="0" dirty="0">
                <a:solidFill>
                  <a:srgbClr val="55EF73"/>
                </a:solidFill>
                <a:effectLst/>
                <a:latin typeface="Consolas" panose="020B0609020204030204" pitchFamily="49" charset="0"/>
              </a:rPr>
              <a:t>,3,3,3,3,3,3,3,3,3,</a:t>
            </a:r>
            <a:r>
              <a:rPr lang="en-US" sz="780" b="0" dirty="0">
                <a:solidFill>
                  <a:srgbClr val="0E8424"/>
                </a:solidFill>
                <a:effectLst/>
                <a:latin typeface="Consolas" panose="020B0609020204030204" pitchFamily="49" charset="0"/>
              </a:rPr>
              <a:t>2,2,2,2,2,</a:t>
            </a:r>
            <a:r>
              <a:rPr lang="en-US" sz="780" b="0" dirty="0">
                <a:solidFill>
                  <a:srgbClr val="14D238"/>
                </a:solidFill>
                <a:effectLst/>
                <a:latin typeface="Consolas" panose="020B0609020204030204" pitchFamily="49" charset="0"/>
              </a:rPr>
              <a:t>1,1,1,1</a:t>
            </a:r>
            <a:r>
              <a:rPr lang="en-US" sz="780" b="0" dirty="0">
                <a:solidFill>
                  <a:srgbClr val="55EF73"/>
                </a:solidFill>
                <a:effectLst/>
                <a:latin typeface="Consolas" panose="020B0609020204030204" pitchFamily="49" charset="0"/>
              </a:rPr>
              <a:t>,3,3,3,3,3,3,3,3,3,3,3,3,3},</a:t>
            </a:r>
          </a:p>
          <a:p>
            <a:pPr algn="dist"/>
            <a:r>
              <a:rPr lang="en-US" sz="780" b="0" dirty="0">
                <a:solidFill>
                  <a:srgbClr val="55EF73"/>
                </a:solidFill>
                <a:effectLst/>
                <a:latin typeface="Consolas" panose="020B0609020204030204" pitchFamily="49" charset="0"/>
              </a:rPr>
              <a:t>{3,3,3,3,3,</a:t>
            </a:r>
            <a:r>
              <a:rPr lang="en-US" sz="780" b="0" dirty="0">
                <a:solidFill>
                  <a:srgbClr val="14D238"/>
                </a:solidFill>
                <a:effectLst/>
                <a:latin typeface="Consolas" panose="020B0609020204030204" pitchFamily="49" charset="0"/>
              </a:rPr>
              <a:t>0,0,0,0</a:t>
            </a:r>
            <a:r>
              <a:rPr lang="en-US" sz="780" b="0" dirty="0">
                <a:solidFill>
                  <a:srgbClr val="55EF73"/>
                </a:solidFill>
                <a:effectLst/>
                <a:latin typeface="Consolas" panose="020B0609020204030204" pitchFamily="49" charset="0"/>
              </a:rPr>
              <a:t>,3,3,3,3,3,3,3,3,3,3,</a:t>
            </a:r>
            <a:r>
              <a:rPr lang="en-US" sz="780" b="0" dirty="0">
                <a:solidFill>
                  <a:srgbClr val="0E8424"/>
                </a:solidFill>
                <a:effectLst/>
                <a:latin typeface="Consolas" panose="020B0609020204030204" pitchFamily="49" charset="0"/>
              </a:rPr>
              <a:t>2,2,2,</a:t>
            </a:r>
            <a:r>
              <a:rPr lang="en-US" sz="780" b="0" dirty="0">
                <a:solidFill>
                  <a:srgbClr val="14D238"/>
                </a:solidFill>
                <a:effectLst/>
                <a:latin typeface="Consolas" panose="020B0609020204030204" pitchFamily="49" charset="0"/>
              </a:rPr>
              <a:t>1,1,1,1,1</a:t>
            </a:r>
            <a:r>
              <a:rPr lang="en-US" sz="780" b="0" dirty="0">
                <a:solidFill>
                  <a:srgbClr val="55EF73"/>
                </a:solidFill>
                <a:effectLst/>
                <a:latin typeface="Consolas" panose="020B0609020204030204" pitchFamily="49" charset="0"/>
              </a:rPr>
              <a:t>,3,3,3,3,3,3,3,3,3,3,3,3,3},</a:t>
            </a:r>
          </a:p>
          <a:p>
            <a:pPr algn="dist"/>
            <a:r>
              <a:rPr lang="en-US" sz="780" b="0" dirty="0">
                <a:solidFill>
                  <a:srgbClr val="55EF73"/>
                </a:solidFill>
                <a:effectLst/>
                <a:latin typeface="Consolas" panose="020B0609020204030204" pitchFamily="49" charset="0"/>
              </a:rPr>
              <a:t>{3,3,3,3,3,3,3,3,3,3,3,3,3,3,3,3,3,3,3,3,</a:t>
            </a:r>
            <a:r>
              <a:rPr lang="en-US" sz="780" b="0" dirty="0">
                <a:solidFill>
                  <a:srgbClr val="14D238"/>
                </a:solidFill>
                <a:effectLst/>
                <a:latin typeface="Consolas" panose="020B0609020204030204" pitchFamily="49" charset="0"/>
              </a:rPr>
              <a:t>1,1,1,1,1,1,1</a:t>
            </a:r>
            <a:r>
              <a:rPr lang="en-US" sz="780" b="0" dirty="0">
                <a:solidFill>
                  <a:srgbClr val="55EF73"/>
                </a:solidFill>
                <a:effectLst/>
                <a:latin typeface="Consolas" panose="020B0609020204030204" pitchFamily="49" charset="0"/>
              </a:rPr>
              <a:t>,</a:t>
            </a:r>
            <a:r>
              <a:rPr lang="en-US" sz="780" b="0" dirty="0">
                <a:solidFill>
                  <a:srgbClr val="14D238"/>
                </a:solidFill>
                <a:effectLst/>
                <a:latin typeface="Consolas" panose="020B0609020204030204" pitchFamily="49" charset="0"/>
              </a:rPr>
              <a:t>4,4,4,4</a:t>
            </a:r>
            <a:r>
              <a:rPr lang="en-US" sz="780" b="0" dirty="0">
                <a:solidFill>
                  <a:srgbClr val="55EF73"/>
                </a:solidFill>
                <a:effectLst/>
                <a:latin typeface="Consolas" panose="020B0609020204030204" pitchFamily="49" charset="0"/>
              </a:rPr>
              <a:t>,3,3,3,3,3,3,3,3,3},</a:t>
            </a:r>
          </a:p>
          <a:p>
            <a:pPr algn="dist"/>
            <a:r>
              <a:rPr lang="en-US" sz="780" b="0" dirty="0">
                <a:solidFill>
                  <a:srgbClr val="55EF73"/>
                </a:solidFill>
                <a:effectLst/>
                <a:latin typeface="Consolas" panose="020B0609020204030204" pitchFamily="49" charset="0"/>
              </a:rPr>
              <a:t>{3,3,3,3,3,3,3,3,3,3,3,3,3,3,3,3,3,3,3,3,</a:t>
            </a:r>
            <a:r>
              <a:rPr lang="en-US" sz="780" b="0" dirty="0">
                <a:solidFill>
                  <a:srgbClr val="14D238"/>
                </a:solidFill>
                <a:effectLst/>
                <a:latin typeface="Consolas" panose="020B0609020204030204" pitchFamily="49" charset="0"/>
              </a:rPr>
              <a:t>1,1,1,1,1,1,1</a:t>
            </a:r>
            <a:r>
              <a:rPr lang="en-US" sz="780" b="0" dirty="0">
                <a:solidFill>
                  <a:srgbClr val="55EF73"/>
                </a:solidFill>
                <a:effectLst/>
                <a:latin typeface="Consolas" panose="020B0609020204030204" pitchFamily="49" charset="0"/>
              </a:rPr>
              <a:t>,</a:t>
            </a:r>
            <a:r>
              <a:rPr lang="en-US" sz="780" b="0" dirty="0">
                <a:solidFill>
                  <a:srgbClr val="14D238"/>
                </a:solidFill>
                <a:effectLst/>
                <a:latin typeface="Consolas" panose="020B0609020204030204" pitchFamily="49" charset="0"/>
              </a:rPr>
              <a:t>4,4,4,4</a:t>
            </a:r>
            <a:r>
              <a:rPr lang="en-US" sz="780" b="0" dirty="0">
                <a:solidFill>
                  <a:srgbClr val="55EF73"/>
                </a:solidFill>
                <a:effectLst/>
                <a:latin typeface="Consolas" panose="020B0609020204030204" pitchFamily="49" charset="0"/>
              </a:rPr>
              <a:t>,3,3,3,3,3,3,3,3,3},</a:t>
            </a:r>
          </a:p>
          <a:p>
            <a:pPr algn="dist"/>
            <a:r>
              <a:rPr lang="en-US" sz="780" b="0" dirty="0">
                <a:solidFill>
                  <a:srgbClr val="55EF73"/>
                </a:solidFill>
                <a:effectLst/>
                <a:latin typeface="Consolas" panose="020B0609020204030204" pitchFamily="49" charset="0"/>
              </a:rPr>
              <a:t>{3,3,3,3,3,3,3,3,3,3,3,3,3,3,3,3,3,3,3,3,</a:t>
            </a:r>
            <a:r>
              <a:rPr lang="en-US" sz="780" b="0" dirty="0">
                <a:solidFill>
                  <a:srgbClr val="14D238"/>
                </a:solidFill>
                <a:effectLst/>
                <a:latin typeface="Consolas" panose="020B0609020204030204" pitchFamily="49" charset="0"/>
              </a:rPr>
              <a:t>1,1,1,1,1,1,1</a:t>
            </a:r>
            <a:r>
              <a:rPr lang="en-US" sz="780" b="0" dirty="0">
                <a:solidFill>
                  <a:srgbClr val="55EF73"/>
                </a:solidFill>
                <a:effectLst/>
                <a:latin typeface="Consolas" panose="020B0609020204030204" pitchFamily="49" charset="0"/>
              </a:rPr>
              <a:t>,</a:t>
            </a:r>
            <a:r>
              <a:rPr lang="en-US" sz="780" b="0" dirty="0">
                <a:solidFill>
                  <a:srgbClr val="14D238"/>
                </a:solidFill>
                <a:effectLst/>
                <a:latin typeface="Consolas" panose="020B0609020204030204" pitchFamily="49" charset="0"/>
              </a:rPr>
              <a:t>4,4,4,4</a:t>
            </a:r>
            <a:r>
              <a:rPr lang="en-US" sz="780" b="0" dirty="0">
                <a:solidFill>
                  <a:srgbClr val="55EF73"/>
                </a:solidFill>
                <a:effectLst/>
                <a:latin typeface="Consolas" panose="020B0609020204030204" pitchFamily="49" charset="0"/>
              </a:rPr>
              <a:t>,3,3,3,3,3,3,3,3,3},</a:t>
            </a:r>
          </a:p>
          <a:p>
            <a:pPr algn="dist"/>
            <a:r>
              <a:rPr lang="en-US" sz="780" b="0" dirty="0">
                <a:solidFill>
                  <a:srgbClr val="55EF73"/>
                </a:solidFill>
                <a:effectLst/>
                <a:latin typeface="Consolas" panose="020B0609020204030204" pitchFamily="49" charset="0"/>
              </a:rPr>
              <a:t>{3,3,3,3,3,3,3,3,3,3,3,3,3,3,3,3,3,3,3,3,</a:t>
            </a:r>
            <a:r>
              <a:rPr lang="en-US" sz="780" b="0" dirty="0">
                <a:solidFill>
                  <a:srgbClr val="14D238"/>
                </a:solidFill>
                <a:effectLst/>
                <a:latin typeface="Consolas" panose="020B0609020204030204" pitchFamily="49" charset="0"/>
              </a:rPr>
              <a:t>1,1,1,1,1,1,1</a:t>
            </a:r>
            <a:r>
              <a:rPr lang="en-US" sz="780" b="0" dirty="0">
                <a:solidFill>
                  <a:srgbClr val="55EF73"/>
                </a:solidFill>
                <a:effectLst/>
                <a:latin typeface="Consolas" panose="020B0609020204030204" pitchFamily="49" charset="0"/>
              </a:rPr>
              <a:t>,</a:t>
            </a:r>
            <a:r>
              <a:rPr lang="en-US" sz="780" b="0" dirty="0">
                <a:solidFill>
                  <a:srgbClr val="14D238"/>
                </a:solidFill>
                <a:effectLst/>
                <a:latin typeface="Consolas" panose="020B0609020204030204" pitchFamily="49" charset="0"/>
              </a:rPr>
              <a:t>4,4,4,4</a:t>
            </a:r>
            <a:r>
              <a:rPr lang="en-US" sz="780" b="0" dirty="0">
                <a:solidFill>
                  <a:srgbClr val="55EF73"/>
                </a:solidFill>
                <a:effectLst/>
                <a:latin typeface="Consolas" panose="020B0609020204030204" pitchFamily="49" charset="0"/>
              </a:rPr>
              <a:t>,3,3,3,3,3,3,3,3,3},</a:t>
            </a:r>
          </a:p>
          <a:p>
            <a:pPr algn="dist"/>
            <a:r>
              <a:rPr lang="en-US" sz="780" b="0" dirty="0">
                <a:solidFill>
                  <a:srgbClr val="55EF73"/>
                </a:solidFill>
                <a:effectLst/>
                <a:latin typeface="Consolas" panose="020B0609020204030204" pitchFamily="49" charset="0"/>
              </a:rPr>
              <a:t>{3,3,3,3,3,3,3,3,3,3,3,3,3,3,3,3,3,3,3,3,</a:t>
            </a:r>
            <a:r>
              <a:rPr lang="en-US" sz="780" b="0" dirty="0">
                <a:solidFill>
                  <a:srgbClr val="14D238"/>
                </a:solidFill>
                <a:effectLst/>
                <a:latin typeface="Consolas" panose="020B0609020204030204" pitchFamily="49" charset="0"/>
              </a:rPr>
              <a:t>1,1,1,1,1,1,1</a:t>
            </a:r>
            <a:r>
              <a:rPr lang="en-US" sz="780" b="0" dirty="0">
                <a:solidFill>
                  <a:srgbClr val="55EF73"/>
                </a:solidFill>
                <a:effectLst/>
                <a:latin typeface="Consolas" panose="020B0609020204030204" pitchFamily="49" charset="0"/>
              </a:rPr>
              <a:t>,3,3,3,3,3,3,3,3,3,3,3,3,3},</a:t>
            </a:r>
          </a:p>
          <a:p>
            <a:pPr algn="dist"/>
            <a:r>
              <a:rPr lang="en-US" sz="780" b="0" dirty="0">
                <a:solidFill>
                  <a:srgbClr val="55EF73"/>
                </a:solidFill>
                <a:effectLst/>
                <a:latin typeface="Consolas" panose="020B0609020204030204" pitchFamily="49" charset="0"/>
              </a:rPr>
              <a:t>{3,3,3,3,3,3,3,3,3,3,3,3,3,3,3,3,3,3,3,3,</a:t>
            </a:r>
            <a:r>
              <a:rPr lang="en-US" sz="780" b="0" dirty="0">
                <a:solidFill>
                  <a:srgbClr val="14D238"/>
                </a:solidFill>
                <a:effectLst/>
                <a:latin typeface="Consolas" panose="020B0609020204030204" pitchFamily="49" charset="0"/>
              </a:rPr>
              <a:t>1,1,1,1,1,1,1</a:t>
            </a:r>
            <a:r>
              <a:rPr lang="en-US" sz="780" b="0" dirty="0">
                <a:solidFill>
                  <a:srgbClr val="55EF73"/>
                </a:solidFill>
                <a:effectLst/>
                <a:latin typeface="Consolas" panose="020B0609020204030204" pitchFamily="49" charset="0"/>
              </a:rPr>
              <a:t>,3,3,3,3,3,3,3,3,3,3,3,3,3},</a:t>
            </a:r>
          </a:p>
          <a:p>
            <a:pPr algn="dist"/>
            <a:r>
              <a:rPr lang="en-US" sz="780" b="0" dirty="0">
                <a:solidFill>
                  <a:srgbClr val="55EF73"/>
                </a:solidFill>
                <a:effectLst/>
                <a:latin typeface="Consolas" panose="020B0609020204030204" pitchFamily="49" charset="0"/>
              </a:rPr>
              <a:t>{3,3,3,3,3,3,3,3,3,3,3,3,3,3,3,3,3,3,3,3,</a:t>
            </a:r>
            <a:r>
              <a:rPr lang="en-US" sz="780" b="0" dirty="0">
                <a:solidFill>
                  <a:srgbClr val="14D238"/>
                </a:solidFill>
                <a:effectLst/>
                <a:latin typeface="Consolas" panose="020B0609020204030204" pitchFamily="49" charset="0"/>
              </a:rPr>
              <a:t>1,1,1,1,1,1,1</a:t>
            </a:r>
            <a:r>
              <a:rPr lang="en-US" sz="780" b="0" dirty="0">
                <a:solidFill>
                  <a:srgbClr val="55EF73"/>
                </a:solidFill>
                <a:effectLst/>
                <a:latin typeface="Consolas" panose="020B0609020204030204" pitchFamily="49" charset="0"/>
              </a:rPr>
              <a:t>,3,3,3,3,3,3,3,3,3,3,3,3,3},</a:t>
            </a:r>
          </a:p>
          <a:p>
            <a:pPr algn="dist"/>
            <a:r>
              <a:rPr lang="en-US" sz="780" b="0" dirty="0">
                <a:solidFill>
                  <a:srgbClr val="55EF73"/>
                </a:solidFill>
                <a:effectLst/>
                <a:latin typeface="Consolas" panose="020B0609020204030204" pitchFamily="49" charset="0"/>
              </a:rPr>
              <a:t>{3,3,3,3,3,3,3,3,3,3,3,3,3,3,3,3,3,3,3,3,</a:t>
            </a:r>
            <a:r>
              <a:rPr lang="en-US" sz="780" b="0" dirty="0">
                <a:solidFill>
                  <a:srgbClr val="14D238"/>
                </a:solidFill>
                <a:effectLst/>
                <a:latin typeface="Consolas" panose="020B0609020204030204" pitchFamily="49" charset="0"/>
              </a:rPr>
              <a:t>1,1,1,1,1,1,1</a:t>
            </a:r>
            <a:r>
              <a:rPr lang="en-US" sz="780" b="0" dirty="0">
                <a:solidFill>
                  <a:srgbClr val="55EF73"/>
                </a:solidFill>
                <a:effectLst/>
                <a:latin typeface="Consolas" panose="020B0609020204030204" pitchFamily="49" charset="0"/>
              </a:rPr>
              <a:t>,3,3,3,3,3,3,3,3,3,3,3,3,3},</a:t>
            </a:r>
          </a:p>
          <a:p>
            <a:pPr algn="dist"/>
            <a:r>
              <a:rPr lang="en-US" sz="780" b="0" dirty="0">
                <a:solidFill>
                  <a:srgbClr val="55EF73"/>
                </a:solidFill>
                <a:effectLst/>
                <a:latin typeface="Consolas" panose="020B0609020204030204" pitchFamily="49" charset="0"/>
              </a:rPr>
              <a:t>{3,3,3,3,3,3,3,3,3,3,3,3,3,3,3,3,3,3,3,3,3,3,3,3,3,3,3,3,3,3,3,3,3,3,3,3,3,3,3,3},</a:t>
            </a:r>
          </a:p>
          <a:p>
            <a:pPr algn="dist"/>
            <a:r>
              <a:rPr lang="en-US" sz="780" b="0" dirty="0">
                <a:solidFill>
                  <a:srgbClr val="55EF73"/>
                </a:solidFill>
                <a:effectLst/>
                <a:latin typeface="Consolas" panose="020B0609020204030204" pitchFamily="49" charset="0"/>
              </a:rPr>
              <a:t>{3,3,3,3,3,3,3,3,3,3,3,3,3,3,3,3,3,3,3,3,3,3,3,3,3,3,3,3,3,3,3,3,3,3,3,3,3,3,3,3},</a:t>
            </a:r>
          </a:p>
          <a:p>
            <a:pPr algn="dist"/>
            <a:r>
              <a:rPr lang="en-US" sz="780" b="0" dirty="0">
                <a:solidFill>
                  <a:srgbClr val="55EF73"/>
                </a:solidFill>
                <a:effectLst/>
                <a:latin typeface="Consolas" panose="020B0609020204030204" pitchFamily="49" charset="0"/>
              </a:rPr>
              <a:t>{3,3,3,3,3,3,3,3,3,3,3,3,3,3,3,3,3,3,3,3,3,3,3,3,3,3,3,3,3,3,3,3,3,3,3,3,3,3,3,3},</a:t>
            </a:r>
          </a:p>
          <a:p>
            <a:pPr algn="dist"/>
            <a:r>
              <a:rPr lang="en-US" sz="780" b="0" dirty="0">
                <a:solidFill>
                  <a:srgbClr val="55EF73"/>
                </a:solidFill>
                <a:effectLst/>
                <a:latin typeface="Consolas" panose="020B0609020204030204" pitchFamily="49" charset="0"/>
              </a:rPr>
              <a:t>{3,3,3,3,3,3,3,3,3,3,3,3,3,3,3,3,3,3,3,3,3,3,3,3,3,3,3,3,3,3,3,3,3,3,3,3,3,3,3,3},</a:t>
            </a:r>
          </a:p>
          <a:p>
            <a:pPr algn="dist"/>
            <a:endParaRPr lang="en-US" sz="780" dirty="0">
              <a:solidFill>
                <a:srgbClr val="55EF73"/>
              </a:solidFill>
            </a:endParaRPr>
          </a:p>
        </p:txBody>
      </p:sp>
      <p:grpSp>
        <p:nvGrpSpPr>
          <p:cNvPr id="9" name="Group 8">
            <a:extLst>
              <a:ext uri="{FF2B5EF4-FFF2-40B4-BE49-F238E27FC236}">
                <a16:creationId xmlns:a16="http://schemas.microsoft.com/office/drawing/2014/main" id="{4174B26C-B5FB-7A14-F946-76EFDCBD37D2}"/>
              </a:ext>
            </a:extLst>
          </p:cNvPr>
          <p:cNvGrpSpPr/>
          <p:nvPr/>
        </p:nvGrpSpPr>
        <p:grpSpPr>
          <a:xfrm>
            <a:off x="3519527" y="2309525"/>
            <a:ext cx="4997450" cy="3862596"/>
            <a:chOff x="-5308599" y="2366042"/>
            <a:chExt cx="4997450" cy="3862596"/>
          </a:xfrm>
        </p:grpSpPr>
        <p:sp>
          <p:nvSpPr>
            <p:cNvPr id="8" name="Rectangle 7">
              <a:extLst>
                <a:ext uri="{FF2B5EF4-FFF2-40B4-BE49-F238E27FC236}">
                  <a16:creationId xmlns:a16="http://schemas.microsoft.com/office/drawing/2014/main" id="{E5FC67C8-8979-5583-CC0E-E3A67F9B9985}"/>
                </a:ext>
              </a:extLst>
            </p:cNvPr>
            <p:cNvSpPr/>
            <p:nvPr/>
          </p:nvSpPr>
          <p:spPr>
            <a:xfrm>
              <a:off x="-5230862" y="2397014"/>
              <a:ext cx="4846320" cy="3657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DC785AB-26E9-5760-0202-7A8E820E797A}"/>
                </a:ext>
              </a:extLst>
            </p:cNvPr>
            <p:cNvSpPr txBox="1"/>
            <p:nvPr/>
          </p:nvSpPr>
          <p:spPr>
            <a:xfrm>
              <a:off x="-5308599" y="2366042"/>
              <a:ext cx="4997450" cy="3862596"/>
            </a:xfrm>
            <a:prstGeom prst="rect">
              <a:avLst/>
            </a:prstGeom>
            <a:noFill/>
          </p:spPr>
          <p:txBody>
            <a:bodyPr wrap="square" rtlCol="0">
              <a:spAutoFit/>
            </a:bodyPr>
            <a:lstStyle/>
            <a:p>
              <a:pPr algn="dist"/>
              <a:r>
                <a:rPr lang="en-SG" sz="680" dirty="0">
                  <a:solidFill>
                    <a:srgbClr val="55EF73"/>
                  </a:solidFill>
                  <a:latin typeface="Consolas" panose="020B0609020204030204" pitchFamily="49" charset="0"/>
                </a:rPr>
                <a:t>{3,3,3,3,3,3,3,3,3,3,3,3,3,3,3,3,3,3,3,3,3,3,3,3,3,3,3,3,3,3,3,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{3,3,3,3,3,3,3,3,3,3,3,3,3,3,3,3,3,3,3,3,3,3,3,3,3,3,</a:t>
              </a:r>
              <a:r>
                <a:rPr lang="en-SG" sz="680" dirty="0">
                  <a:solidFill>
                    <a:srgbClr val="0E8424"/>
                  </a:solidFill>
                  <a:latin typeface="Consolas" panose="020B0609020204030204" pitchFamily="49" charset="0"/>
                </a:rPr>
                <a:t>2,2,</a:t>
              </a:r>
              <a:r>
                <a:rPr lang="en-SG" sz="680" dirty="0">
                  <a:solidFill>
                    <a:srgbClr val="55EF73"/>
                  </a:solidFill>
                  <a:latin typeface="Consolas" panose="020B0609020204030204" pitchFamily="49" charset="0"/>
                </a:rPr>
                <a:t>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a:t>
              </a:r>
              <a:r>
                <a:rPr lang="en-SG" sz="680" dirty="0">
                  <a:solidFill>
                    <a:srgbClr val="0E8424"/>
                  </a:solidFill>
                  <a:latin typeface="Consolas" panose="020B0609020204030204" pitchFamily="49" charset="0"/>
                </a:rPr>
                <a:t>2,2,</a:t>
              </a:r>
              <a:r>
                <a:rPr lang="en-SG" sz="680" dirty="0">
                  <a:solidFill>
                    <a:srgbClr val="14D238"/>
                  </a:solidFill>
                  <a:latin typeface="Consolas" panose="020B0609020204030204" pitchFamily="49" charset="0"/>
                </a:rPr>
                <a:t>4,4,4,1,1,1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a:t>
              </a:r>
              <a:r>
                <a:rPr lang="en-SG" sz="680" dirty="0">
                  <a:solidFill>
                    <a:srgbClr val="0E8424"/>
                  </a:solidFill>
                  <a:latin typeface="Consolas" panose="020B0609020204030204" pitchFamily="49" charset="0"/>
                </a:rPr>
                <a:t>2,2,</a:t>
              </a:r>
              <a:r>
                <a:rPr lang="en-SG" sz="680" dirty="0">
                  <a:solidFill>
                    <a:srgbClr val="14D238"/>
                  </a:solidFill>
                  <a:latin typeface="Consolas" panose="020B0609020204030204" pitchFamily="49" charset="0"/>
                </a:rPr>
                <a:t>4,4,4,1,1,1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a:t>
              </a:r>
              <a:r>
                <a:rPr lang="en-SG" sz="680" dirty="0">
                  <a:solidFill>
                    <a:srgbClr val="0E8424"/>
                  </a:solidFill>
                  <a:latin typeface="Consolas" panose="020B0609020204030204" pitchFamily="49" charset="0"/>
                </a:rPr>
                <a:t>2,2,</a:t>
              </a:r>
              <a:r>
                <a:rPr lang="en-SG" sz="680" dirty="0">
                  <a:solidFill>
                    <a:srgbClr val="14D238"/>
                  </a:solidFill>
                  <a:latin typeface="Consolas" panose="020B0609020204030204" pitchFamily="49" charset="0"/>
                </a:rPr>
                <a:t>4,4,4,1,1,1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a:t>
              </a:r>
              <a:r>
                <a:rPr lang="en-SG" sz="680" dirty="0">
                  <a:solidFill>
                    <a:srgbClr val="0E8424"/>
                  </a:solidFill>
                  <a:latin typeface="Consolas" panose="020B0609020204030204" pitchFamily="49" charset="0"/>
                </a:rPr>
                <a:t>2,2,</a:t>
              </a:r>
              <a:r>
                <a:rPr lang="en-SG" sz="680" dirty="0">
                  <a:solidFill>
                    <a:srgbClr val="55EF73"/>
                  </a:solidFill>
                  <a:latin typeface="Consolas" panose="020B0609020204030204" pitchFamily="49" charset="0"/>
                </a:rPr>
                <a:t>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a:t>
              </a:r>
              <a:r>
                <a:rPr lang="en-SG" sz="680" dirty="0">
                  <a:solidFill>
                    <a:srgbClr val="0E8424"/>
                  </a:solidFill>
                  <a:latin typeface="Consolas" panose="020B0609020204030204" pitchFamily="49" charset="0"/>
                </a:rPr>
                <a:t>2,2,</a:t>
              </a:r>
              <a:r>
                <a:rPr lang="en-SG" sz="680" dirty="0">
                  <a:solidFill>
                    <a:srgbClr val="55EF73"/>
                  </a:solidFill>
                  <a:latin typeface="Consolas" panose="020B0609020204030204" pitchFamily="49" charset="0"/>
                </a:rPr>
                <a:t>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,3,3,3,3,3,3,3,2,</a:t>
              </a:r>
              <a:r>
                <a:rPr lang="en-SG" sz="680" dirty="0">
                  <a:solidFill>
                    <a:srgbClr val="0E8424"/>
                  </a:solidFill>
                  <a:latin typeface="Consolas" panose="020B0609020204030204" pitchFamily="49" charset="0"/>
                </a:rPr>
                <a:t>2,2,2,2</a:t>
              </a:r>
              <a:r>
                <a:rPr lang="en-SG" sz="680" dirty="0">
                  <a:solidFill>
                    <a:srgbClr val="55EF73"/>
                  </a:solidFill>
                  <a:latin typeface="Consolas" panose="020B0609020204030204" pitchFamily="49" charset="0"/>
                </a:rPr>
                <a:t>},</a:t>
              </a:r>
            </a:p>
            <a:p>
              <a:pPr algn="dist"/>
              <a:r>
                <a:rPr lang="en-SG" sz="680" dirty="0">
                  <a:solidFill>
                    <a:srgbClr val="55EF73"/>
                  </a:solidFill>
                  <a:latin typeface="Consolas" panose="020B0609020204030204" pitchFamily="49" charset="0"/>
                </a:rPr>
                <a:t>{3,3,3,3,3,3,3,3,3,3,3,3,3,3,3,3,3,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a:t>
              </a:r>
              <a:r>
                <a:rPr lang="en-SG" sz="680" dirty="0">
                  <a:solidFill>
                    <a:srgbClr val="14D238"/>
                  </a:solidFill>
                  <a:latin typeface="Consolas" panose="020B0609020204030204" pitchFamily="49" charset="0"/>
                </a:rPr>
                <a:t>1,1,1</a:t>
              </a:r>
              <a:r>
                <a:rPr lang="en-SG" sz="680" dirty="0">
                  <a:solidFill>
                    <a:srgbClr val="55EF73"/>
                  </a:solidFill>
                  <a:latin typeface="Consolas" panose="020B0609020204030204" pitchFamily="49" charset="0"/>
                </a:rPr>
                <a:t>,3,3,3,3,3,3,3,3,3,3,3,3,3,3,3,3,3,3,3,3,3,3,3,3,3,3},</a:t>
              </a:r>
            </a:p>
            <a:p>
              <a:pPr algn="dist"/>
              <a:r>
                <a:rPr lang="en-SG" sz="680" dirty="0">
                  <a:solidFill>
                    <a:srgbClr val="55EF73"/>
                  </a:solidFill>
                  <a:latin typeface="Consolas" panose="020B0609020204030204" pitchFamily="49" charset="0"/>
                </a:rPr>
                <a:t>{3,3,3,3,3,3,3,3,3,3,3,</a:t>
              </a:r>
              <a:r>
                <a:rPr lang="en-SG" sz="680" dirty="0">
                  <a:solidFill>
                    <a:srgbClr val="14D238"/>
                  </a:solidFill>
                  <a:latin typeface="Consolas" panose="020B0609020204030204" pitchFamily="49" charset="0"/>
                </a:rPr>
                <a:t>0,0,0,0,0,4,4,4,4</a:t>
              </a:r>
              <a:r>
                <a:rPr lang="en-SG" sz="680" dirty="0">
                  <a:solidFill>
                    <a:srgbClr val="55EF73"/>
                  </a:solidFill>
                  <a:latin typeface="Consolas" panose="020B0609020204030204" pitchFamily="49" charset="0"/>
                </a:rPr>
                <a:t>,3,3,3,3,3,3,3,3,3,3,3,3,3,3,3,3,3,3,3,3,3,3,3,3,3,3},</a:t>
              </a:r>
            </a:p>
            <a:p>
              <a:pPr algn="dist"/>
              <a:r>
                <a:rPr lang="en-SG" sz="680" dirty="0">
                  <a:solidFill>
                    <a:srgbClr val="55EF73"/>
                  </a:solidFill>
                  <a:latin typeface="Consolas" panose="020B0609020204030204" pitchFamily="49" charset="0"/>
                </a:rPr>
                <a:t>{3,3,3,3,3,3,3,3,3,3,3,</a:t>
              </a:r>
              <a:r>
                <a:rPr lang="en-SG" sz="680" dirty="0">
                  <a:solidFill>
                    <a:srgbClr val="14D238"/>
                  </a:solidFill>
                  <a:latin typeface="Consolas" panose="020B0609020204030204" pitchFamily="49" charset="0"/>
                </a:rPr>
                <a:t>0,0,0,0,0,4,4,4,4</a:t>
              </a:r>
              <a:r>
                <a:rPr lang="en-SG" sz="680" dirty="0">
                  <a:solidFill>
                    <a:srgbClr val="55EF73"/>
                  </a:solidFill>
                  <a:latin typeface="Consolas" panose="020B0609020204030204" pitchFamily="49" charset="0"/>
                </a:rPr>
                <a:t>,3,3,3,3,3,3,3,3,3,3,3,3,3,3,3,3,3,3,3,3,3,3,3,3,3,3},</a:t>
              </a:r>
            </a:p>
            <a:p>
              <a:pPr algn="dist"/>
              <a:r>
                <a:rPr lang="en-SG" sz="680" dirty="0">
                  <a:solidFill>
                    <a:srgbClr val="55EF73"/>
                  </a:solidFill>
                  <a:latin typeface="Consolas" panose="020B0609020204030204" pitchFamily="49" charset="0"/>
                </a:rPr>
                <a:t>{3,3,3,3,3,3,3,3,3,3,3,</a:t>
              </a:r>
              <a:r>
                <a:rPr lang="en-SG" sz="680" dirty="0">
                  <a:solidFill>
                    <a:srgbClr val="14D238"/>
                  </a:solidFill>
                  <a:latin typeface="Consolas" panose="020B0609020204030204" pitchFamily="49" charset="0"/>
                </a:rPr>
                <a:t>0,0,0,0,0,4,4,4,4</a:t>
              </a:r>
              <a:r>
                <a:rPr lang="en-SG" sz="680" dirty="0">
                  <a:solidFill>
                    <a:srgbClr val="55EF73"/>
                  </a:solidFill>
                  <a:latin typeface="Consolas" panose="020B0609020204030204" pitchFamily="49" charset="0"/>
                </a:rPr>
                <a:t>,3,3,3,3,3,3,3,3,3,3,3,3,3,3,3,3,3,3,3,3,3,3,3,3,3,3},</a:t>
              </a:r>
            </a:p>
            <a:p>
              <a:pPr algn="dist"/>
              <a:r>
                <a:rPr lang="en-SG" sz="680" dirty="0">
                  <a:solidFill>
                    <a:srgbClr val="55EF73"/>
                  </a:solidFill>
                  <a:latin typeface="Consolas" panose="020B0609020204030204" pitchFamily="49" charset="0"/>
                </a:rPr>
                <a:t>{3,3,3,3,3,3,3,3,3,3,3,</a:t>
              </a:r>
              <a:r>
                <a:rPr lang="en-SG" sz="680" dirty="0">
                  <a:solidFill>
                    <a:srgbClr val="14D238"/>
                  </a:solidFill>
                  <a:latin typeface="Consolas" panose="020B0609020204030204" pitchFamily="49" charset="0"/>
                </a:rPr>
                <a:t>0,0,0,0,0,4,4,4,4</a:t>
              </a:r>
              <a:r>
                <a:rPr lang="en-SG" sz="680" dirty="0">
                  <a:solidFill>
                    <a:srgbClr val="55EF73"/>
                  </a:solidFill>
                  <a:latin typeface="Consolas" panose="020B0609020204030204" pitchFamily="49" charset="0"/>
                </a:rPr>
                <a:t>,3,3,3,3,3,3,3,3,3,3,3,3,3,3,3,3,3,3,3,3,3,3,3,3,3,3},</a:t>
              </a:r>
            </a:p>
            <a:p>
              <a:pPr algn="dist"/>
              <a:r>
                <a:rPr lang="en-SG" sz="680" dirty="0">
                  <a:solidFill>
                    <a:srgbClr val="55EF73"/>
                  </a:solidFill>
                  <a:latin typeface="Consolas" panose="020B0609020204030204" pitchFamily="49" charset="0"/>
                </a:rPr>
                <a:t>{3,3,3,3,3,3,3,3,3,3,3,</a:t>
              </a:r>
              <a:r>
                <a:rPr lang="en-SG" sz="680" dirty="0">
                  <a:solidFill>
                    <a:srgbClr val="14D238"/>
                  </a:solidFill>
                  <a:latin typeface="Consolas" panose="020B0609020204030204" pitchFamily="49" charset="0"/>
                </a:rPr>
                <a:t>0,0,0,0,0</a:t>
              </a:r>
              <a:r>
                <a:rPr lang="en-SG" sz="680" dirty="0">
                  <a:solidFill>
                    <a:srgbClr val="55EF73"/>
                  </a:solidFill>
                  <a:latin typeface="Consolas" panose="020B0609020204030204" pitchFamily="49" charset="0"/>
                </a:rPr>
                <a:t>,</a:t>
              </a:r>
              <a:r>
                <a:rPr lang="en-SG" sz="680" dirty="0">
                  <a:solidFill>
                    <a:srgbClr val="0E8424"/>
                  </a:solidFill>
                  <a:latin typeface="Consolas" panose="020B0609020204030204" pitchFamily="49" charset="0"/>
                </a:rPr>
                <a:t>2,2,2,2,2</a:t>
              </a:r>
              <a:r>
                <a:rPr lang="en-SG" sz="680" dirty="0">
                  <a:solidFill>
                    <a:srgbClr val="55EF73"/>
                  </a:solidFill>
                  <a:latin typeface="Consolas" panose="020B0609020204030204" pitchFamily="49" charset="0"/>
                </a:rPr>
                <a:t>,3,3,3,3,3,3,3,3,3,3,3,3,3,3,3,3,3,3,3,3,3,3,3,3,3},</a:t>
              </a:r>
            </a:p>
            <a:p>
              <a:pPr algn="dist"/>
              <a:r>
                <a:rPr lang="en-SG" sz="680" dirty="0">
                  <a:solidFill>
                    <a:srgbClr val="55EF73"/>
                  </a:solidFill>
                  <a:latin typeface="Consolas" panose="020B0609020204030204" pitchFamily="49" charset="0"/>
                </a:rPr>
                <a:t>{3,3,3,3,3,3,3,3,3,3,3,3,3,3,3,3,3,3,3,3,3,3,3,3,3,3,3,3,3,3,3,3,3,3,3,3,3,3,3,3,3,3,3,3,3,3},</a:t>
              </a:r>
            </a:p>
            <a:p>
              <a:pPr algn="dist"/>
              <a:r>
                <a:rPr lang="en-SG" sz="680" dirty="0">
                  <a:solidFill>
                    <a:srgbClr val="55EF73"/>
                  </a:solidFill>
                  <a:latin typeface="Consolas" panose="020B0609020204030204" pitchFamily="49" charset="0"/>
                </a:rPr>
                <a:t>{3,3,3,3,3,3,3,3,3,3,3,3,3,3,3,3,3,3,3,3,3,3,3,3,3,3,3,3,3,</a:t>
              </a:r>
              <a:r>
                <a:rPr lang="en-SG" sz="680" dirty="0">
                  <a:solidFill>
                    <a:srgbClr val="14D238"/>
                  </a:solidFill>
                  <a:latin typeface="Consolas" panose="020B0609020204030204" pitchFamily="49" charset="0"/>
                </a:rPr>
                <a:t>0,0,0,0,0</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{3,3,3,3,3,3,3,3,3,3,3,3,3,3,3,3,3,3,3,3,3,3,3,3,3,3,3,3,3,</a:t>
              </a:r>
              <a:r>
                <a:rPr lang="en-SG" sz="680" dirty="0">
                  <a:solidFill>
                    <a:srgbClr val="14D238"/>
                  </a:solidFill>
                  <a:latin typeface="Consolas" panose="020B0609020204030204" pitchFamily="49" charset="0"/>
                </a:rPr>
                <a:t>0,0,0,0,0</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{3,3,3,3,3,3,3,3,3,3,3,3,3,3,3,3,3,3,3,3,3,3,3,3,3,3,3,3,3,</a:t>
              </a:r>
              <a:r>
                <a:rPr lang="en-SG" sz="680" dirty="0">
                  <a:solidFill>
                    <a:srgbClr val="14D238"/>
                  </a:solidFill>
                  <a:latin typeface="Consolas" panose="020B0609020204030204" pitchFamily="49" charset="0"/>
                </a:rPr>
                <a:t>0,0,0,0,0</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a:t>
              </a:r>
              <a:r>
                <a:rPr lang="en-SG" sz="680" dirty="0">
                  <a:solidFill>
                    <a:srgbClr val="14D238"/>
                  </a:solidFill>
                  <a:latin typeface="Consolas" panose="020B0609020204030204" pitchFamily="49" charset="0"/>
                </a:rPr>
                <a:t>1,1,1,1,1,1,1,1,1,1,1,1,1,1</a:t>
              </a:r>
              <a:r>
                <a:rPr lang="en-SG" sz="680" dirty="0">
                  <a:solidFill>
                    <a:srgbClr val="55EF73"/>
                  </a:solidFill>
                  <a:latin typeface="Consolas" panose="020B0609020204030204" pitchFamily="49" charset="0"/>
                </a:rPr>
                <a:t>,3,3,3,3,</a:t>
              </a:r>
              <a:r>
                <a:rPr lang="en-SG" sz="680" dirty="0">
                  <a:solidFill>
                    <a:srgbClr val="14D238"/>
                  </a:solidFill>
                  <a:latin typeface="Consolas" panose="020B0609020204030204" pitchFamily="49" charset="0"/>
                </a:rPr>
                <a:t>0,0,0,0,0</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a:t>
              </a:r>
              <a:r>
                <a:rPr lang="en-SG" sz="680" dirty="0">
                  <a:solidFill>
                    <a:srgbClr val="0E8424"/>
                  </a:solidFill>
                  <a:latin typeface="Consolas" panose="020B0609020204030204" pitchFamily="49" charset="0"/>
                </a:rPr>
                <a:t>2</a:t>
              </a:r>
              <a:r>
                <a:rPr lang="en-SG" sz="680" dirty="0">
                  <a:solidFill>
                    <a:srgbClr val="55EF73"/>
                  </a:solidFill>
                  <a:latin typeface="Consolas" panose="020B0609020204030204" pitchFamily="49" charset="0"/>
                </a:rPr>
                <a:t>,3,3,</a:t>
              </a:r>
              <a:r>
                <a:rPr lang="en-SG" sz="680" dirty="0">
                  <a:solidFill>
                    <a:srgbClr val="14D238"/>
                  </a:solidFill>
                  <a:latin typeface="Consolas" panose="020B0609020204030204" pitchFamily="49" charset="0"/>
                </a:rPr>
                <a:t>1,1,1,1,1,1,1,1,1,1,1,1,1,1</a:t>
              </a:r>
              <a:r>
                <a:rPr lang="en-SG" sz="680" dirty="0">
                  <a:solidFill>
                    <a:srgbClr val="55EF73"/>
                  </a:solidFill>
                  <a:latin typeface="Consolas" panose="020B0609020204030204" pitchFamily="49" charset="0"/>
                </a:rPr>
                <a:t>,3,3,3,3,</a:t>
              </a:r>
              <a:r>
                <a:rPr lang="en-SG" sz="680" dirty="0">
                  <a:solidFill>
                    <a:srgbClr val="14D238"/>
                  </a:solidFill>
                  <a:latin typeface="Consolas" panose="020B0609020204030204" pitchFamily="49" charset="0"/>
                </a:rPr>
                <a:t>0,0,0,0,0</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a:t>
              </a:r>
              <a:r>
                <a:rPr lang="en-SG" sz="680" dirty="0">
                  <a:solidFill>
                    <a:srgbClr val="0E8424"/>
                  </a:solidFill>
                  <a:latin typeface="Consolas" panose="020B0609020204030204" pitchFamily="49" charset="0"/>
                </a:rPr>
                <a:t>2,2,2</a:t>
              </a:r>
              <a:r>
                <a:rPr lang="en-SG" sz="680" dirty="0">
                  <a:solidFill>
                    <a:srgbClr val="55EF73"/>
                  </a:solidFill>
                  <a:latin typeface="Consolas" panose="020B0609020204030204" pitchFamily="49" charset="0"/>
                </a:rPr>
                <a:t>,2,3,3,3,3,3,3,3,3,3,3,3,3,3,3,3,</a:t>
              </a:r>
              <a:r>
                <a:rPr lang="en-SG" sz="680" dirty="0">
                  <a:solidFill>
                    <a:srgbClr val="0E8424"/>
                  </a:solidFill>
                  <a:latin typeface="Consolas" panose="020B0609020204030204" pitchFamily="49" charset="0"/>
                </a:rPr>
                <a:t>2,2,2,2,</a:t>
              </a:r>
              <a:r>
                <a:rPr lang="en-SG" sz="680" dirty="0">
                  <a:solidFill>
                    <a:srgbClr val="14D238"/>
                  </a:solidFill>
                  <a:latin typeface="Consolas" panose="020B0609020204030204" pitchFamily="49" charset="0"/>
                </a:rPr>
                <a:t>4,4,4,4</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a:t>
              </a:r>
              <a:r>
                <a:rPr lang="en-SG" sz="680" dirty="0">
                  <a:solidFill>
                    <a:srgbClr val="0E8424"/>
                  </a:solidFill>
                  <a:latin typeface="Consolas" panose="020B0609020204030204" pitchFamily="49" charset="0"/>
                </a:rPr>
                <a:t>2,2,2,2,2</a:t>
              </a:r>
              <a:r>
                <a:rPr lang="en-SG" sz="680" dirty="0">
                  <a:solidFill>
                    <a:srgbClr val="55EF73"/>
                  </a:solidFill>
                  <a:latin typeface="Consolas" panose="020B0609020204030204" pitchFamily="49" charset="0"/>
                </a:rPr>
                <a:t>,3,3,3,3,3,3,3,3,3,3,3,3,3,3,3,</a:t>
              </a:r>
              <a:r>
                <a:rPr lang="en-SG" sz="680" dirty="0">
                  <a:solidFill>
                    <a:srgbClr val="0E8424"/>
                  </a:solidFill>
                  <a:latin typeface="Consolas" panose="020B0609020204030204" pitchFamily="49" charset="0"/>
                </a:rPr>
                <a:t>2,2,2,2,</a:t>
              </a:r>
              <a:r>
                <a:rPr lang="en-SG" sz="680" dirty="0">
                  <a:solidFill>
                    <a:srgbClr val="14D238"/>
                  </a:solidFill>
                  <a:latin typeface="Consolas" panose="020B0609020204030204" pitchFamily="49" charset="0"/>
                </a:rPr>
                <a:t>4,4,4,4</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a:t>
              </a:r>
              <a:r>
                <a:rPr lang="en-SG" sz="680" dirty="0">
                  <a:solidFill>
                    <a:srgbClr val="0E8424"/>
                  </a:solidFill>
                  <a:latin typeface="Consolas" panose="020B0609020204030204" pitchFamily="49" charset="0"/>
                </a:rPr>
                <a:t>2,2,2,2,2</a:t>
              </a:r>
              <a:r>
                <a:rPr lang="en-SG" sz="680" dirty="0">
                  <a:solidFill>
                    <a:srgbClr val="55EF73"/>
                  </a:solidFill>
                  <a:latin typeface="Consolas" panose="020B0609020204030204" pitchFamily="49" charset="0"/>
                </a:rPr>
                <a:t>,3,3,3,3,3,3,3,3,3,3,3,3,3,3,3,</a:t>
              </a:r>
              <a:r>
                <a:rPr lang="en-SG" sz="680" dirty="0">
                  <a:solidFill>
                    <a:srgbClr val="0E8424"/>
                  </a:solidFill>
                  <a:latin typeface="Consolas" panose="020B0609020204030204" pitchFamily="49" charset="0"/>
                </a:rPr>
                <a:t>2,2,2,2,</a:t>
              </a:r>
              <a:r>
                <a:rPr lang="en-SG" sz="680" dirty="0">
                  <a:solidFill>
                    <a:srgbClr val="14D238"/>
                  </a:solidFill>
                  <a:latin typeface="Consolas" panose="020B0609020204030204" pitchFamily="49" charset="0"/>
                </a:rPr>
                <a:t>4,4,4,4</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a:t>
              </a:r>
              <a:r>
                <a:rPr lang="en-SG" sz="680" dirty="0">
                  <a:solidFill>
                    <a:srgbClr val="0E8424"/>
                  </a:solidFill>
                  <a:latin typeface="Consolas" panose="020B0609020204030204" pitchFamily="49" charset="0"/>
                </a:rPr>
                <a:t>2,2,2</a:t>
              </a:r>
              <a:r>
                <a:rPr lang="en-SG" sz="680" dirty="0">
                  <a:solidFill>
                    <a:srgbClr val="55EF73"/>
                  </a:solidFill>
                  <a:latin typeface="Consolas" panose="020B0609020204030204" pitchFamily="49" charset="0"/>
                </a:rPr>
                <a:t>,3,3,3,3,3,3,3,3,3,3,3,3,3,3,3,3,</a:t>
              </a:r>
              <a:r>
                <a:rPr lang="en-SG" sz="680" dirty="0">
                  <a:solidFill>
                    <a:srgbClr val="0E8424"/>
                  </a:solidFill>
                  <a:latin typeface="Consolas" panose="020B0609020204030204" pitchFamily="49" charset="0"/>
                </a:rPr>
                <a:t>2,2,2,2,</a:t>
              </a:r>
              <a:r>
                <a:rPr lang="en-SG" sz="680" dirty="0">
                  <a:solidFill>
                    <a:srgbClr val="14D238"/>
                  </a:solidFill>
                  <a:latin typeface="Consolas" panose="020B0609020204030204" pitchFamily="49" charset="0"/>
                </a:rPr>
                <a:t>4,4,4,4</a:t>
              </a:r>
              <a:r>
                <a:rPr lang="en-SG" sz="680" dirty="0">
                  <a:solidFill>
                    <a:srgbClr val="55EF73"/>
                  </a:solidFill>
                  <a:latin typeface="Consolas" panose="020B0609020204030204" pitchFamily="49" charset="0"/>
                </a:rPr>
                <a:t>,3,3,3,3,3,3,3,3,3,3,3,3},</a:t>
              </a:r>
            </a:p>
            <a:p>
              <a:pPr algn="dist"/>
              <a:r>
                <a:rPr lang="en-SG" sz="680" dirty="0">
                  <a:solidFill>
                    <a:srgbClr val="55EF73"/>
                  </a:solidFill>
                  <a:latin typeface="Consolas" panose="020B0609020204030204" pitchFamily="49" charset="0"/>
                </a:rPr>
                <a:t>{3,3,3,3,3,3,3,3,3,3,3,3,3,3,3,3,3,3,3,3,3,3,3,3,3,3,3,3,3,3,3,3,3,3,3,3,3,3,3,3,3,3,3,3,3,3},</a:t>
              </a:r>
            </a:p>
            <a:p>
              <a:pPr algn="dist"/>
              <a:r>
                <a:rPr lang="en-SG" sz="680" dirty="0">
                  <a:solidFill>
                    <a:srgbClr val="55EF73"/>
                  </a:solidFill>
                  <a:latin typeface="Consolas" panose="020B0609020204030204" pitchFamily="49" charset="0"/>
                </a:rPr>
                <a:t>{3,3,3,3,3,3,3,3,3,3,3,3,3,3,3,3,3,3,3,3,3,3,3,3,3,3,3,3,3,3,3,3,3,3,3,3,3,3,3,3,3,3,3,3,3,3},</a:t>
              </a:r>
            </a:p>
            <a:p>
              <a:pPr algn="dist"/>
              <a:r>
                <a:rPr lang="en-SG" sz="680" dirty="0">
                  <a:solidFill>
                    <a:srgbClr val="55EF73"/>
                  </a:solidFill>
                  <a:latin typeface="Consolas" panose="020B0609020204030204" pitchFamily="49" charset="0"/>
                </a:rPr>
                <a:t>{3,3,3,3,3,3,3,3,3,3,3,3,3,3,3,3,3,3,3,3,3,3,3,3,3,3,3,3,3,3,3,3,3,3,3,3,3,3,3,3,3,3,3,3,3,3},</a:t>
              </a:r>
            </a:p>
            <a:p>
              <a:pPr algn="dist"/>
              <a:r>
                <a:rPr lang="en-SG" sz="680" dirty="0">
                  <a:solidFill>
                    <a:srgbClr val="55EF73"/>
                  </a:solidFill>
                  <a:latin typeface="Consolas" panose="020B0609020204030204" pitchFamily="49" charset="0"/>
                </a:rPr>
                <a:t>{3,3,3,3,3,3,3,3,3,3,3,3,3,3,3,3,3,3,3,3,3,3,3,3,3,3,3,3,3,3,3,3,3,3,3,3,3,3,3,3,3,3,3,3,3,3},</a:t>
              </a:r>
            </a:p>
          </p:txBody>
        </p:sp>
      </p:grpSp>
      <p:pic>
        <p:nvPicPr>
          <p:cNvPr id="5" name="Google Shape;233;p22">
            <a:extLst>
              <a:ext uri="{FF2B5EF4-FFF2-40B4-BE49-F238E27FC236}">
                <a16:creationId xmlns:a16="http://schemas.microsoft.com/office/drawing/2014/main" id="{D0C65B9A-95CA-0D35-ACB3-F7A7967976E0}"/>
              </a:ext>
            </a:extLst>
          </p:cNvPr>
          <p:cNvPicPr preferRelativeResize="0"/>
          <p:nvPr/>
        </p:nvPicPr>
        <p:blipFill>
          <a:blip r:embed="rId2">
            <a:alphaModFix/>
          </a:blip>
          <a:stretch>
            <a:fillRect/>
          </a:stretch>
        </p:blipFill>
        <p:spPr>
          <a:xfrm>
            <a:off x="-6238886" y="3311878"/>
            <a:ext cx="4692004" cy="3546122"/>
          </a:xfrm>
          <a:prstGeom prst="rect">
            <a:avLst/>
          </a:prstGeom>
          <a:noFill/>
          <a:ln>
            <a:noFill/>
          </a:ln>
        </p:spPr>
      </p:pic>
      <p:pic>
        <p:nvPicPr>
          <p:cNvPr id="11" name="Picture 10">
            <a:extLst>
              <a:ext uri="{FF2B5EF4-FFF2-40B4-BE49-F238E27FC236}">
                <a16:creationId xmlns:a16="http://schemas.microsoft.com/office/drawing/2014/main" id="{CA016C6D-2E97-1622-204F-882766597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489" y="2340497"/>
            <a:ext cx="4879795" cy="3657599"/>
          </a:xfrm>
          <a:prstGeom prst="rect">
            <a:avLst/>
          </a:prstGeom>
        </p:spPr>
      </p:pic>
    </p:spTree>
    <p:extLst>
      <p:ext uri="{BB962C8B-B14F-4D97-AF65-F5344CB8AC3E}">
        <p14:creationId xmlns:p14="http://schemas.microsoft.com/office/powerpoint/2010/main" val="119938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9;p23">
            <a:extLst>
              <a:ext uri="{FF2B5EF4-FFF2-40B4-BE49-F238E27FC236}">
                <a16:creationId xmlns:a16="http://schemas.microsoft.com/office/drawing/2014/main" id="{BABCBF1F-641C-609C-3C34-93AA8377C647}"/>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SG" dirty="0"/>
              <a:t>2. Avoiding obstacles, border, swamp area, traps</a:t>
            </a:r>
            <a:endParaRPr dirty="0"/>
          </a:p>
        </p:txBody>
      </p:sp>
      <p:sp>
        <p:nvSpPr>
          <p:cNvPr id="3" name="Google Shape;240;p23">
            <a:extLst>
              <a:ext uri="{FF2B5EF4-FFF2-40B4-BE49-F238E27FC236}">
                <a16:creationId xmlns:a16="http://schemas.microsoft.com/office/drawing/2014/main" id="{E50E39FE-D735-9EC1-A58B-F4A2B7E116D4}"/>
              </a:ext>
            </a:extLst>
          </p:cNvPr>
          <p:cNvSpPr txBox="1">
            <a:spLocks/>
          </p:cNvSpPr>
          <p:nvPr/>
        </p:nvSpPr>
        <p:spPr>
          <a:xfrm>
            <a:off x="553254" y="2121378"/>
            <a:ext cx="10933800" cy="38985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lnSpc>
                <a:spcPts val="3200"/>
              </a:lnSpc>
              <a:spcBef>
                <a:spcPts val="520"/>
              </a:spcBef>
              <a:spcAft>
                <a:spcPts val="0"/>
              </a:spcAft>
              <a:buClr>
                <a:schemeClr val="bg1">
                  <a:lumMod val="85000"/>
                </a:schemeClr>
              </a:buClr>
              <a:buSzPts val="2080"/>
              <a:buFont typeface="Arial" panose="020B0604020202020204" pitchFamily="34" charset="0"/>
              <a:buChar char="●"/>
            </a:pPr>
            <a:r>
              <a:rPr lang="en-US" sz="2400" dirty="0">
                <a:solidFill>
                  <a:schemeClr val="bg1">
                    <a:lumMod val="85000"/>
                  </a:schemeClr>
                </a:solidFill>
                <a:latin typeface="Arial"/>
                <a:ea typeface="Arial"/>
                <a:cs typeface="Arial"/>
                <a:sym typeface="Arial"/>
              </a:rPr>
              <a:t>2D array can be used for pathfinding which will avoid obstacles</a:t>
            </a:r>
          </a:p>
          <a:p>
            <a:pPr marL="457200" indent="-360680">
              <a:lnSpc>
                <a:spcPts val="3200"/>
              </a:lnSpc>
              <a:spcBef>
                <a:spcPts val="0"/>
              </a:spcBef>
              <a:spcAft>
                <a:spcPts val="0"/>
              </a:spcAft>
              <a:buClr>
                <a:schemeClr val="bg1">
                  <a:lumMod val="85000"/>
                </a:schemeClr>
              </a:buClr>
              <a:buSzPts val="2080"/>
              <a:buFont typeface="Arial" panose="020B0604020202020204" pitchFamily="34" charset="0"/>
              <a:buChar char="●"/>
            </a:pPr>
            <a:r>
              <a:rPr lang="en-US" sz="2400" dirty="0" err="1">
                <a:solidFill>
                  <a:schemeClr val="bg1">
                    <a:lumMod val="85000"/>
                  </a:schemeClr>
                </a:solidFill>
                <a:latin typeface="Arial"/>
                <a:ea typeface="Arial"/>
                <a:cs typeface="Arial"/>
                <a:sym typeface="Arial"/>
              </a:rPr>
              <a:t>Colour</a:t>
            </a:r>
            <a:r>
              <a:rPr lang="en-US" sz="2400" dirty="0">
                <a:solidFill>
                  <a:schemeClr val="bg1">
                    <a:lumMod val="85000"/>
                  </a:schemeClr>
                </a:solidFill>
                <a:latin typeface="Arial"/>
                <a:ea typeface="Arial"/>
                <a:cs typeface="Arial"/>
                <a:sym typeface="Arial"/>
              </a:rPr>
              <a:t> sensor is used for both traps and swamp area avoidance</a:t>
            </a:r>
          </a:p>
          <a:p>
            <a:pPr marL="457200" indent="-360680">
              <a:lnSpc>
                <a:spcPts val="3200"/>
              </a:lnSpc>
              <a:spcBef>
                <a:spcPts val="0"/>
              </a:spcBef>
              <a:spcAft>
                <a:spcPts val="0"/>
              </a:spcAft>
              <a:buClr>
                <a:schemeClr val="bg1">
                  <a:lumMod val="85000"/>
                </a:schemeClr>
              </a:buClr>
              <a:buSzPts val="2080"/>
              <a:buFont typeface="Arial" panose="020B0604020202020204" pitchFamily="34" charset="0"/>
              <a:buChar char="●"/>
            </a:pPr>
            <a:r>
              <a:rPr lang="en-US" sz="2400" dirty="0">
                <a:solidFill>
                  <a:schemeClr val="bg1">
                    <a:lumMod val="85000"/>
                  </a:schemeClr>
                </a:solidFill>
                <a:latin typeface="Arial"/>
                <a:ea typeface="Arial"/>
                <a:cs typeface="Arial"/>
                <a:sym typeface="Arial"/>
              </a:rPr>
              <a:t>Coordinates used to avoid borders</a:t>
            </a:r>
          </a:p>
          <a:p>
            <a:pPr marL="457200" indent="-360680">
              <a:lnSpc>
                <a:spcPts val="3200"/>
              </a:lnSpc>
              <a:spcBef>
                <a:spcPts val="0"/>
              </a:spcBef>
              <a:spcAft>
                <a:spcPts val="0"/>
              </a:spcAft>
              <a:buClr>
                <a:schemeClr val="bg1">
                  <a:lumMod val="85000"/>
                </a:schemeClr>
              </a:buClr>
              <a:buSzPts val="2080"/>
              <a:buFont typeface="Arial" panose="020B0604020202020204" pitchFamily="34" charset="0"/>
              <a:buChar char="●"/>
            </a:pPr>
            <a:r>
              <a:rPr lang="en-US" sz="2400" dirty="0">
                <a:solidFill>
                  <a:schemeClr val="bg1">
                    <a:lumMod val="85000"/>
                  </a:schemeClr>
                </a:solidFill>
                <a:latin typeface="Arial"/>
                <a:ea typeface="Arial"/>
                <a:cs typeface="Arial"/>
                <a:sym typeface="Arial"/>
              </a:rPr>
              <a:t>Ultrasonic Sensors are used to avoid obstacles and the steering changes depending on how close it is</a:t>
            </a:r>
          </a:p>
        </p:txBody>
      </p:sp>
      <p:sp>
        <p:nvSpPr>
          <p:cNvPr id="4" name="Google Shape;240;p23">
            <a:extLst>
              <a:ext uri="{FF2B5EF4-FFF2-40B4-BE49-F238E27FC236}">
                <a16:creationId xmlns:a16="http://schemas.microsoft.com/office/drawing/2014/main" id="{A5762A7F-B173-F05C-B42D-87A7C133FF58}"/>
              </a:ext>
            </a:extLst>
          </p:cNvPr>
          <p:cNvSpPr txBox="1">
            <a:spLocks/>
          </p:cNvSpPr>
          <p:nvPr/>
        </p:nvSpPr>
        <p:spPr>
          <a:xfrm>
            <a:off x="553254" y="2121378"/>
            <a:ext cx="10933800" cy="140730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0680" algn="l" rtl="0">
              <a:lnSpc>
                <a:spcPct val="100000"/>
              </a:lnSpc>
              <a:spcBef>
                <a:spcPts val="520"/>
              </a:spcBef>
              <a:spcAft>
                <a:spcPts val="0"/>
              </a:spcAft>
              <a:buClr>
                <a:schemeClr val="dk1"/>
              </a:buClr>
              <a:buSzPts val="2080"/>
              <a:buFont typeface="Noto Sans Symbols"/>
              <a:buChar char="▶"/>
              <a:defRPr sz="2600" b="0" i="0" u="none" strike="noStrike" cap="none">
                <a:solidFill>
                  <a:srgbClr val="0C0C0C"/>
                </a:solidFill>
                <a:latin typeface="Meiryo"/>
                <a:ea typeface="Meiryo"/>
                <a:cs typeface="Meiryo"/>
                <a:sym typeface="Meiryo"/>
              </a:defRPr>
            </a:lvl1pPr>
            <a:lvl2pPr marL="914400" marR="0" lvl="1" indent="-340360" algn="l" rtl="0">
              <a:lnSpc>
                <a:spcPct val="100000"/>
              </a:lnSpc>
              <a:spcBef>
                <a:spcPts val="600"/>
              </a:spcBef>
              <a:spcAft>
                <a:spcPts val="0"/>
              </a:spcAft>
              <a:buClr>
                <a:schemeClr val="dk1"/>
              </a:buClr>
              <a:buSzPts val="1760"/>
              <a:buFont typeface="Noto Sans Symbols"/>
              <a:buChar char="▶"/>
              <a:defRPr sz="2200" b="0" i="0" u="none" strike="noStrike" cap="none">
                <a:solidFill>
                  <a:srgbClr val="0C0C0C"/>
                </a:solidFill>
                <a:latin typeface="Meiryo"/>
                <a:ea typeface="Meiryo"/>
                <a:cs typeface="Meiryo"/>
                <a:sym typeface="Meiryo"/>
              </a:defRPr>
            </a:lvl2pPr>
            <a:lvl3pPr marL="1371600" marR="0" lvl="2"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3pPr>
            <a:lvl4pPr marL="1828800" marR="0" lvl="3"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4pPr>
            <a:lvl5pPr marL="2286000" marR="0" lvl="4"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5pPr>
            <a:lvl6pPr marL="2743200" marR="0" lvl="5"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9pPr>
          </a:lstStyle>
          <a:p>
            <a:pPr>
              <a:lnSpc>
                <a:spcPts val="3200"/>
              </a:lnSpc>
              <a:buFont typeface="Noto Sans Symbols"/>
              <a:buChar char="●"/>
            </a:pPr>
            <a:r>
              <a:rPr lang="en-US" sz="2400" dirty="0">
                <a:solidFill>
                  <a:schemeClr val="tx1"/>
                </a:solidFill>
                <a:latin typeface="Arial"/>
                <a:ea typeface="Arial"/>
                <a:cs typeface="Arial"/>
                <a:sym typeface="Arial"/>
              </a:rPr>
              <a:t>2D array can be used for pathfinding which will avoid obstacles</a:t>
            </a:r>
          </a:p>
        </p:txBody>
      </p:sp>
      <p:sp>
        <p:nvSpPr>
          <p:cNvPr id="5" name="Google Shape;240;p23">
            <a:extLst>
              <a:ext uri="{FF2B5EF4-FFF2-40B4-BE49-F238E27FC236}">
                <a16:creationId xmlns:a16="http://schemas.microsoft.com/office/drawing/2014/main" id="{15B438FA-549F-6882-A3C8-95C679415DBA}"/>
              </a:ext>
            </a:extLst>
          </p:cNvPr>
          <p:cNvSpPr txBox="1">
            <a:spLocks/>
          </p:cNvSpPr>
          <p:nvPr/>
        </p:nvSpPr>
        <p:spPr>
          <a:xfrm>
            <a:off x="553254" y="2589464"/>
            <a:ext cx="10933800" cy="51300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0680" algn="l" rtl="0">
              <a:lnSpc>
                <a:spcPct val="100000"/>
              </a:lnSpc>
              <a:spcBef>
                <a:spcPts val="520"/>
              </a:spcBef>
              <a:spcAft>
                <a:spcPts val="0"/>
              </a:spcAft>
              <a:buClr>
                <a:schemeClr val="dk1"/>
              </a:buClr>
              <a:buSzPts val="2080"/>
              <a:buFont typeface="Noto Sans Symbols"/>
              <a:buChar char="▶"/>
              <a:defRPr sz="2600" b="0" i="0" u="none" strike="noStrike" cap="none">
                <a:solidFill>
                  <a:srgbClr val="0C0C0C"/>
                </a:solidFill>
                <a:latin typeface="Meiryo"/>
                <a:ea typeface="Meiryo"/>
                <a:cs typeface="Meiryo"/>
                <a:sym typeface="Meiryo"/>
              </a:defRPr>
            </a:lvl1pPr>
            <a:lvl2pPr marL="914400" marR="0" lvl="1" indent="-340360" algn="l" rtl="0">
              <a:lnSpc>
                <a:spcPct val="100000"/>
              </a:lnSpc>
              <a:spcBef>
                <a:spcPts val="600"/>
              </a:spcBef>
              <a:spcAft>
                <a:spcPts val="0"/>
              </a:spcAft>
              <a:buClr>
                <a:schemeClr val="dk1"/>
              </a:buClr>
              <a:buSzPts val="1760"/>
              <a:buFont typeface="Noto Sans Symbols"/>
              <a:buChar char="▶"/>
              <a:defRPr sz="2200" b="0" i="0" u="none" strike="noStrike" cap="none">
                <a:solidFill>
                  <a:srgbClr val="0C0C0C"/>
                </a:solidFill>
                <a:latin typeface="Meiryo"/>
                <a:ea typeface="Meiryo"/>
                <a:cs typeface="Meiryo"/>
                <a:sym typeface="Meiryo"/>
              </a:defRPr>
            </a:lvl2pPr>
            <a:lvl3pPr marL="1371600" marR="0" lvl="2"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3pPr>
            <a:lvl4pPr marL="1828800" marR="0" lvl="3"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4pPr>
            <a:lvl5pPr marL="2286000" marR="0" lvl="4"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5pPr>
            <a:lvl6pPr marL="2743200" marR="0" lvl="5"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9pPr>
          </a:lstStyle>
          <a:p>
            <a:pPr>
              <a:lnSpc>
                <a:spcPts val="3200"/>
              </a:lnSpc>
              <a:spcBef>
                <a:spcPts val="0"/>
              </a:spcBef>
              <a:buFont typeface="Noto Sans Symbols"/>
              <a:buChar char="●"/>
            </a:pPr>
            <a:r>
              <a:rPr lang="en-US" sz="2400" dirty="0" err="1">
                <a:solidFill>
                  <a:schemeClr val="tx1"/>
                </a:solidFill>
                <a:latin typeface="Arial"/>
                <a:ea typeface="Arial"/>
                <a:cs typeface="Arial"/>
                <a:sym typeface="Arial"/>
              </a:rPr>
              <a:t>Colour</a:t>
            </a:r>
            <a:r>
              <a:rPr lang="en-US" sz="2400" dirty="0">
                <a:solidFill>
                  <a:schemeClr val="tx1"/>
                </a:solidFill>
                <a:latin typeface="Arial"/>
                <a:ea typeface="Arial"/>
                <a:cs typeface="Arial"/>
                <a:sym typeface="Arial"/>
              </a:rPr>
              <a:t> sensor is used for both traps and swamp area avoidance</a:t>
            </a:r>
          </a:p>
        </p:txBody>
      </p:sp>
      <p:sp>
        <p:nvSpPr>
          <p:cNvPr id="6" name="Google Shape;240;p23">
            <a:extLst>
              <a:ext uri="{FF2B5EF4-FFF2-40B4-BE49-F238E27FC236}">
                <a16:creationId xmlns:a16="http://schemas.microsoft.com/office/drawing/2014/main" id="{2EB3337A-9564-7041-D6BB-E7CF6012D0F0}"/>
              </a:ext>
            </a:extLst>
          </p:cNvPr>
          <p:cNvSpPr txBox="1">
            <a:spLocks/>
          </p:cNvSpPr>
          <p:nvPr/>
        </p:nvSpPr>
        <p:spPr>
          <a:xfrm>
            <a:off x="553254" y="2995910"/>
            <a:ext cx="10933800" cy="69349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0680" algn="l" rtl="0">
              <a:lnSpc>
                <a:spcPct val="100000"/>
              </a:lnSpc>
              <a:spcBef>
                <a:spcPts val="520"/>
              </a:spcBef>
              <a:spcAft>
                <a:spcPts val="0"/>
              </a:spcAft>
              <a:buClr>
                <a:schemeClr val="dk1"/>
              </a:buClr>
              <a:buSzPts val="2080"/>
              <a:buFont typeface="Noto Sans Symbols"/>
              <a:buChar char="▶"/>
              <a:defRPr sz="2600" b="0" i="0" u="none" strike="noStrike" cap="none">
                <a:solidFill>
                  <a:srgbClr val="0C0C0C"/>
                </a:solidFill>
                <a:latin typeface="Meiryo"/>
                <a:ea typeface="Meiryo"/>
                <a:cs typeface="Meiryo"/>
                <a:sym typeface="Meiryo"/>
              </a:defRPr>
            </a:lvl1pPr>
            <a:lvl2pPr marL="914400" marR="0" lvl="1" indent="-340360" algn="l" rtl="0">
              <a:lnSpc>
                <a:spcPct val="100000"/>
              </a:lnSpc>
              <a:spcBef>
                <a:spcPts val="600"/>
              </a:spcBef>
              <a:spcAft>
                <a:spcPts val="0"/>
              </a:spcAft>
              <a:buClr>
                <a:schemeClr val="dk1"/>
              </a:buClr>
              <a:buSzPts val="1760"/>
              <a:buFont typeface="Noto Sans Symbols"/>
              <a:buChar char="▶"/>
              <a:defRPr sz="2200" b="0" i="0" u="none" strike="noStrike" cap="none">
                <a:solidFill>
                  <a:srgbClr val="0C0C0C"/>
                </a:solidFill>
                <a:latin typeface="Meiryo"/>
                <a:ea typeface="Meiryo"/>
                <a:cs typeface="Meiryo"/>
                <a:sym typeface="Meiryo"/>
              </a:defRPr>
            </a:lvl2pPr>
            <a:lvl3pPr marL="1371600" marR="0" lvl="2"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3pPr>
            <a:lvl4pPr marL="1828800" marR="0" lvl="3"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4pPr>
            <a:lvl5pPr marL="2286000" marR="0" lvl="4"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5pPr>
            <a:lvl6pPr marL="2743200" marR="0" lvl="5"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9pPr>
          </a:lstStyle>
          <a:p>
            <a:pPr>
              <a:lnSpc>
                <a:spcPts val="3200"/>
              </a:lnSpc>
              <a:spcBef>
                <a:spcPts val="0"/>
              </a:spcBef>
              <a:buFont typeface="Noto Sans Symbols"/>
              <a:buChar char="●"/>
            </a:pPr>
            <a:r>
              <a:rPr lang="en-US" sz="2400" dirty="0">
                <a:solidFill>
                  <a:schemeClr val="tx1"/>
                </a:solidFill>
                <a:latin typeface="Arial"/>
                <a:ea typeface="Arial"/>
                <a:cs typeface="Arial"/>
                <a:sym typeface="Arial"/>
              </a:rPr>
              <a:t>Coordinates used to avoid borders</a:t>
            </a:r>
          </a:p>
        </p:txBody>
      </p:sp>
      <p:sp>
        <p:nvSpPr>
          <p:cNvPr id="7" name="Google Shape;240;p23">
            <a:extLst>
              <a:ext uri="{FF2B5EF4-FFF2-40B4-BE49-F238E27FC236}">
                <a16:creationId xmlns:a16="http://schemas.microsoft.com/office/drawing/2014/main" id="{34C87E97-D395-AF0F-94A9-1E7E4C508F60}"/>
              </a:ext>
            </a:extLst>
          </p:cNvPr>
          <p:cNvSpPr txBox="1">
            <a:spLocks/>
          </p:cNvSpPr>
          <p:nvPr/>
        </p:nvSpPr>
        <p:spPr>
          <a:xfrm>
            <a:off x="553254" y="3401560"/>
            <a:ext cx="10933800" cy="99094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0680" algn="l" rtl="0">
              <a:lnSpc>
                <a:spcPct val="100000"/>
              </a:lnSpc>
              <a:spcBef>
                <a:spcPts val="520"/>
              </a:spcBef>
              <a:spcAft>
                <a:spcPts val="0"/>
              </a:spcAft>
              <a:buClr>
                <a:schemeClr val="dk1"/>
              </a:buClr>
              <a:buSzPts val="2080"/>
              <a:buFont typeface="Noto Sans Symbols"/>
              <a:buChar char="▶"/>
              <a:defRPr sz="2600" b="0" i="0" u="none" strike="noStrike" cap="none">
                <a:solidFill>
                  <a:srgbClr val="0C0C0C"/>
                </a:solidFill>
                <a:latin typeface="Meiryo"/>
                <a:ea typeface="Meiryo"/>
                <a:cs typeface="Meiryo"/>
                <a:sym typeface="Meiryo"/>
              </a:defRPr>
            </a:lvl1pPr>
            <a:lvl2pPr marL="914400" marR="0" lvl="1" indent="-340360" algn="l" rtl="0">
              <a:lnSpc>
                <a:spcPct val="100000"/>
              </a:lnSpc>
              <a:spcBef>
                <a:spcPts val="600"/>
              </a:spcBef>
              <a:spcAft>
                <a:spcPts val="0"/>
              </a:spcAft>
              <a:buClr>
                <a:schemeClr val="dk1"/>
              </a:buClr>
              <a:buSzPts val="1760"/>
              <a:buFont typeface="Noto Sans Symbols"/>
              <a:buChar char="▶"/>
              <a:defRPr sz="2200" b="0" i="0" u="none" strike="noStrike" cap="none">
                <a:solidFill>
                  <a:srgbClr val="0C0C0C"/>
                </a:solidFill>
                <a:latin typeface="Meiryo"/>
                <a:ea typeface="Meiryo"/>
                <a:cs typeface="Meiryo"/>
                <a:sym typeface="Meiryo"/>
              </a:defRPr>
            </a:lvl2pPr>
            <a:lvl3pPr marL="1371600" marR="0" lvl="2"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3pPr>
            <a:lvl4pPr marL="1828800" marR="0" lvl="3"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4pPr>
            <a:lvl5pPr marL="2286000" marR="0" lvl="4"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5pPr>
            <a:lvl6pPr marL="2743200" marR="0" lvl="5"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9pPr>
          </a:lstStyle>
          <a:p>
            <a:pPr>
              <a:lnSpc>
                <a:spcPts val="3200"/>
              </a:lnSpc>
              <a:spcBef>
                <a:spcPts val="0"/>
              </a:spcBef>
              <a:buFont typeface="Noto Sans Symbols"/>
              <a:buChar char="●"/>
            </a:pPr>
            <a:r>
              <a:rPr lang="en-US" sz="2400" dirty="0">
                <a:solidFill>
                  <a:schemeClr val="tx1"/>
                </a:solidFill>
                <a:latin typeface="Arial"/>
                <a:ea typeface="Arial"/>
                <a:cs typeface="Arial"/>
                <a:sym typeface="Arial"/>
              </a:rPr>
              <a:t>Ultrasonic Sensors are used to avoid obstacles and the steering changes depending on how close it is</a:t>
            </a:r>
          </a:p>
        </p:txBody>
      </p:sp>
    </p:spTree>
    <p:extLst>
      <p:ext uri="{BB962C8B-B14F-4D97-AF65-F5344CB8AC3E}">
        <p14:creationId xmlns:p14="http://schemas.microsoft.com/office/powerpoint/2010/main" val="8099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DCAB021-7D52-3DF2-C639-5A9BAD94ABF0}"/>
              </a:ext>
            </a:extLst>
          </p:cNvPr>
          <p:cNvSpPr/>
          <p:nvPr/>
        </p:nvSpPr>
        <p:spPr>
          <a:xfrm>
            <a:off x="5705758" y="2285713"/>
            <a:ext cx="1369764" cy="248350"/>
          </a:xfrm>
          <a:prstGeom prst="roundRect">
            <a:avLst/>
          </a:prstGeom>
          <a:solidFill>
            <a:srgbClr val="FEB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69B9AD1-1ACE-A614-2047-604D39DDEC36}"/>
              </a:ext>
            </a:extLst>
          </p:cNvPr>
          <p:cNvSpPr/>
          <p:nvPr/>
        </p:nvSpPr>
        <p:spPr>
          <a:xfrm>
            <a:off x="7691976" y="2321273"/>
            <a:ext cx="1369764" cy="248350"/>
          </a:xfrm>
          <a:prstGeom prst="roundRect">
            <a:avLst/>
          </a:prstGeom>
          <a:solidFill>
            <a:srgbClr val="FD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4DBB998-1BFC-344F-73B2-D1807EF4471B}"/>
              </a:ext>
            </a:extLst>
          </p:cNvPr>
          <p:cNvSpPr/>
          <p:nvPr/>
        </p:nvSpPr>
        <p:spPr>
          <a:xfrm>
            <a:off x="7116698" y="3024570"/>
            <a:ext cx="1369764" cy="248350"/>
          </a:xfrm>
          <a:prstGeom prst="roundRect">
            <a:avLst/>
          </a:prstGeom>
          <a:solidFill>
            <a:srgbClr val="FEB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70B595F-FA6A-6320-FE22-E9E9EFEAADDD}"/>
              </a:ext>
            </a:extLst>
          </p:cNvPr>
          <p:cNvSpPr/>
          <p:nvPr/>
        </p:nvSpPr>
        <p:spPr>
          <a:xfrm>
            <a:off x="9153759" y="3028804"/>
            <a:ext cx="1369764" cy="248350"/>
          </a:xfrm>
          <a:prstGeom prst="roundRect">
            <a:avLst/>
          </a:prstGeom>
          <a:solidFill>
            <a:srgbClr val="FD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46;p24">
            <a:extLst>
              <a:ext uri="{FF2B5EF4-FFF2-40B4-BE49-F238E27FC236}">
                <a16:creationId xmlns:a16="http://schemas.microsoft.com/office/drawing/2014/main" id="{A0220F67-2DB4-B830-3DEB-AEDFD69A3F4D}"/>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SG"/>
              <a:t>2. Dealing with position info lost zones</a:t>
            </a:r>
            <a:endParaRPr/>
          </a:p>
        </p:txBody>
      </p:sp>
      <p:sp>
        <p:nvSpPr>
          <p:cNvPr id="7" name="Google Shape;247;p24">
            <a:extLst>
              <a:ext uri="{FF2B5EF4-FFF2-40B4-BE49-F238E27FC236}">
                <a16:creationId xmlns:a16="http://schemas.microsoft.com/office/drawing/2014/main" id="{90F236A4-663F-E01B-D980-9D5BB5D01584}"/>
              </a:ext>
            </a:extLst>
          </p:cNvPr>
          <p:cNvSpPr txBox="1">
            <a:spLocks/>
          </p:cNvSpPr>
          <p:nvPr/>
        </p:nvSpPr>
        <p:spPr>
          <a:xfrm>
            <a:off x="553250" y="2121375"/>
            <a:ext cx="10933800" cy="28701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spcBef>
                <a:spcPts val="520"/>
              </a:spcBef>
              <a:spcAft>
                <a:spcPts val="0"/>
              </a:spcAft>
              <a:buSzPts val="2080"/>
              <a:buFont typeface="Arial" panose="020B0604020202020204" pitchFamily="34" charset="0"/>
              <a:buChar char="●"/>
            </a:pPr>
            <a:r>
              <a:rPr lang="en-US" sz="2400" dirty="0">
                <a:latin typeface="Arial"/>
                <a:ea typeface="Arial"/>
                <a:cs typeface="Arial"/>
                <a:sym typeface="Arial"/>
              </a:rPr>
              <a:t>Whenever position is not lost, use </a:t>
            </a:r>
            <a:r>
              <a:rPr lang="en-US" sz="2400" dirty="0" err="1">
                <a:latin typeface="Arial"/>
                <a:ea typeface="Arial"/>
                <a:cs typeface="Arial"/>
                <a:sym typeface="Arial"/>
              </a:rPr>
              <a:t>PositionX</a:t>
            </a:r>
            <a:r>
              <a:rPr lang="en-US" sz="2400" dirty="0">
                <a:latin typeface="Arial"/>
                <a:ea typeface="Arial"/>
                <a:cs typeface="Arial"/>
                <a:sym typeface="Arial"/>
              </a:rPr>
              <a:t> and </a:t>
            </a:r>
            <a:r>
              <a:rPr lang="en-US" sz="2400" dirty="0" err="1">
                <a:latin typeface="Arial"/>
                <a:ea typeface="Arial"/>
                <a:cs typeface="Arial"/>
                <a:sym typeface="Arial"/>
              </a:rPr>
              <a:t>PositionY</a:t>
            </a:r>
            <a:r>
              <a:rPr lang="en-US" sz="2400" dirty="0">
                <a:latin typeface="Arial"/>
                <a:ea typeface="Arial"/>
                <a:cs typeface="Arial"/>
                <a:sym typeface="Arial"/>
              </a:rPr>
              <a:t> provided by simulator</a:t>
            </a:r>
          </a:p>
          <a:p>
            <a:pPr marL="457200" indent="-360680">
              <a:spcBef>
                <a:spcPts val="0"/>
              </a:spcBef>
              <a:spcAft>
                <a:spcPts val="0"/>
              </a:spcAft>
              <a:buSzPts val="2080"/>
              <a:buFont typeface="Arial" panose="020B0604020202020204" pitchFamily="34" charset="0"/>
              <a:buChar char="●"/>
            </a:pPr>
            <a:r>
              <a:rPr lang="en-US" sz="2400" dirty="0">
                <a:latin typeface="Arial"/>
                <a:ea typeface="Arial"/>
                <a:cs typeface="Arial"/>
                <a:sym typeface="Arial"/>
              </a:rPr>
              <a:t>Once lost, do odometry to calculate the new Position X and Position Y based on wheel speeds and compass of robot using the formula below</a:t>
            </a:r>
          </a:p>
        </p:txBody>
      </p:sp>
      <p:pic>
        <p:nvPicPr>
          <p:cNvPr id="1026" name="Picture 2">
            <a:extLst>
              <a:ext uri="{FF2B5EF4-FFF2-40B4-BE49-F238E27FC236}">
                <a16:creationId xmlns:a16="http://schemas.microsoft.com/office/drawing/2014/main" id="{95779C71-71A4-B700-E745-A0A1AD566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0907" y="3960951"/>
            <a:ext cx="3610186" cy="22414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9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par>
                                <p:cTn id="8" presetID="10" presetClass="exit" presetSubtype="0" fill="hold" grpId="1" nodeType="withEffect">
                                  <p:stCondLst>
                                    <p:cond delay="500"/>
                                  </p:stCondLst>
                                  <p:childTnLst>
                                    <p:animEffect transition="out" filter="fade">
                                      <p:cBhvr>
                                        <p:cTn id="9" dur="250"/>
                                        <p:tgtEl>
                                          <p:spTgt spid="2"/>
                                        </p:tgtEl>
                                      </p:cBhvr>
                                    </p:animEffect>
                                    <p:set>
                                      <p:cBhvr>
                                        <p:cTn id="10" dur="1" fill="hold">
                                          <p:stCondLst>
                                            <p:cond delay="249"/>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250"/>
                                        <p:tgtEl>
                                          <p:spTgt spid="3"/>
                                        </p:tgtEl>
                                      </p:cBhvr>
                                    </p:animEffect>
                                  </p:childTnLst>
                                </p:cTn>
                              </p:par>
                              <p:par>
                                <p:cTn id="16" presetID="10" presetClass="exit" presetSubtype="0" fill="hold" grpId="1" nodeType="withEffect">
                                  <p:stCondLst>
                                    <p:cond delay="500"/>
                                  </p:stCondLst>
                                  <p:childTnLst>
                                    <p:animEffect transition="out" filter="fade">
                                      <p:cBhvr>
                                        <p:cTn id="17" dur="250"/>
                                        <p:tgtEl>
                                          <p:spTgt spid="3"/>
                                        </p:tgtEl>
                                      </p:cBhvr>
                                    </p:animEffect>
                                    <p:set>
                                      <p:cBhvr>
                                        <p:cTn id="18" dur="1" fill="hold">
                                          <p:stCondLst>
                                            <p:cond delay="24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250"/>
                                        <p:tgtEl>
                                          <p:spTgt spid="4"/>
                                        </p:tgtEl>
                                      </p:cBhvr>
                                    </p:animEffect>
                                  </p:childTnLst>
                                </p:cTn>
                              </p:par>
                              <p:par>
                                <p:cTn id="24" presetID="10" presetClass="exit" presetSubtype="0" fill="hold" grpId="1" nodeType="withEffect">
                                  <p:stCondLst>
                                    <p:cond delay="500"/>
                                  </p:stCondLst>
                                  <p:childTnLst>
                                    <p:animEffect transition="out" filter="fade">
                                      <p:cBhvr>
                                        <p:cTn id="25" dur="250"/>
                                        <p:tgtEl>
                                          <p:spTgt spid="4"/>
                                        </p:tgtEl>
                                      </p:cBhvr>
                                    </p:animEffect>
                                    <p:set>
                                      <p:cBhvr>
                                        <p:cTn id="26" dur="1" fill="hold">
                                          <p:stCondLst>
                                            <p:cond delay="249"/>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250"/>
                                        <p:tgtEl>
                                          <p:spTgt spid="5"/>
                                        </p:tgtEl>
                                      </p:cBhvr>
                                    </p:animEffect>
                                  </p:childTnLst>
                                </p:cTn>
                              </p:par>
                              <p:par>
                                <p:cTn id="32" presetID="10" presetClass="exit" presetSubtype="0" fill="hold" grpId="1" nodeType="withEffect">
                                  <p:stCondLst>
                                    <p:cond delay="500"/>
                                  </p:stCondLst>
                                  <p:childTnLst>
                                    <p:animEffect transition="out" filter="fade">
                                      <p:cBhvr>
                                        <p:cTn id="33" dur="250"/>
                                        <p:tgtEl>
                                          <p:spTgt spid="5"/>
                                        </p:tgtEl>
                                      </p:cBhvr>
                                    </p:animEffect>
                                    <p:set>
                                      <p:cBhvr>
                                        <p:cTn id="34" dur="1" fill="hold">
                                          <p:stCondLst>
                                            <p:cond delay="2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0;p27">
            <a:extLst>
              <a:ext uri="{FF2B5EF4-FFF2-40B4-BE49-F238E27FC236}">
                <a16:creationId xmlns:a16="http://schemas.microsoft.com/office/drawing/2014/main" id="{D6BDFCF6-225A-F449-8A41-660077EB2B36}"/>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ts val="1800"/>
              <a:buNone/>
            </a:pPr>
            <a:r>
              <a:rPr lang="en-SG"/>
              <a:t>3. Pathfinding for deposit zones and super objects</a:t>
            </a:r>
            <a:endParaRPr/>
          </a:p>
        </p:txBody>
      </p:sp>
      <p:sp>
        <p:nvSpPr>
          <p:cNvPr id="3" name="Google Shape;271;p27">
            <a:extLst>
              <a:ext uri="{FF2B5EF4-FFF2-40B4-BE49-F238E27FC236}">
                <a16:creationId xmlns:a16="http://schemas.microsoft.com/office/drawing/2014/main" id="{7A1182FD-62AA-C9ED-2657-22E78C74AA2B}"/>
              </a:ext>
            </a:extLst>
          </p:cNvPr>
          <p:cNvSpPr txBox="1">
            <a:spLocks/>
          </p:cNvSpPr>
          <p:nvPr/>
        </p:nvSpPr>
        <p:spPr>
          <a:xfrm>
            <a:off x="553249" y="2121376"/>
            <a:ext cx="11168697" cy="2945924"/>
          </a:xfrm>
          <a:prstGeom prst="rect">
            <a:avLst/>
          </a:prstGeom>
          <a:noFill/>
          <a:ln>
            <a:noFill/>
          </a:ln>
        </p:spPr>
        <p:txBody>
          <a:bodyPr spcFirstLastPara="1" vert="horz" wrap="square" lIns="91425" tIns="45700" rIns="91425" bIns="45700" rtlCol="0" anchor="t" anchorCtr="0">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50774">
              <a:spcBef>
                <a:spcPts val="520"/>
              </a:spcBef>
              <a:spcAft>
                <a:spcPts val="0"/>
              </a:spcAft>
              <a:buSzPct val="79999"/>
              <a:buFont typeface="Arial" panose="020B0604020202020204" pitchFamily="34" charset="0"/>
              <a:buChar char="●"/>
            </a:pPr>
            <a:r>
              <a:rPr lang="en-SG" sz="2400" dirty="0">
                <a:latin typeface="Arial"/>
                <a:ea typeface="Arial"/>
                <a:cs typeface="Arial"/>
                <a:sym typeface="Arial"/>
              </a:rPr>
              <a:t>Since coordinates of super object is given and deposit zones are known, pathfinding can be used to find shortest path from robot to super object and deposit zone</a:t>
            </a:r>
          </a:p>
          <a:p>
            <a:pPr>
              <a:spcBef>
                <a:spcPts val="600"/>
              </a:spcBef>
              <a:spcAft>
                <a:spcPts val="0"/>
              </a:spcAft>
              <a:buSzPct val="93693"/>
              <a:buFont typeface="Arial" panose="020B0604020202020204" pitchFamily="34" charset="0"/>
              <a:buChar char="●"/>
            </a:pPr>
            <a:endParaRPr lang="en-SG" sz="2400" dirty="0">
              <a:latin typeface="Arial"/>
              <a:ea typeface="Arial"/>
              <a:cs typeface="Arial"/>
              <a:sym typeface="Arial"/>
            </a:endParaRPr>
          </a:p>
          <a:p>
            <a:pPr marL="457200" indent="-350774">
              <a:spcBef>
                <a:spcPts val="600"/>
              </a:spcBef>
              <a:spcAft>
                <a:spcPts val="0"/>
              </a:spcAft>
              <a:buSzPct val="79999"/>
              <a:buFont typeface="Arial" panose="020B0604020202020204" pitchFamily="34" charset="0"/>
              <a:buChar char="●"/>
            </a:pPr>
            <a:r>
              <a:rPr lang="en-SG" sz="2400" dirty="0">
                <a:latin typeface="Arial"/>
                <a:ea typeface="Arial"/>
                <a:cs typeface="Arial"/>
                <a:sym typeface="Arial"/>
              </a:rPr>
              <a:t>Which algorithm?</a:t>
            </a:r>
          </a:p>
          <a:p>
            <a:pPr marL="925322" lvl="1" indent="-342900">
              <a:lnSpc>
                <a:spcPct val="120000"/>
              </a:lnSpc>
              <a:spcBef>
                <a:spcPts val="0"/>
              </a:spcBef>
              <a:spcAft>
                <a:spcPts val="0"/>
              </a:spcAft>
              <a:buFont typeface="Arial" panose="020B0604020202020204" pitchFamily="34" charset="0"/>
              <a:buChar char="●"/>
            </a:pPr>
            <a:r>
              <a:rPr lang="en-SG" sz="2400" dirty="0">
                <a:latin typeface="Arial"/>
                <a:ea typeface="Arial"/>
                <a:cs typeface="Arial"/>
                <a:sym typeface="Arial"/>
              </a:rPr>
              <a:t>Breadth First Search O(V + E)</a:t>
            </a:r>
          </a:p>
          <a:p>
            <a:pPr marL="925322" lvl="1" indent="-342900">
              <a:lnSpc>
                <a:spcPct val="120000"/>
              </a:lnSpc>
              <a:spcBef>
                <a:spcPts val="0"/>
              </a:spcBef>
              <a:spcAft>
                <a:spcPts val="0"/>
              </a:spcAft>
              <a:buFont typeface="Arial" panose="020B0604020202020204" pitchFamily="34" charset="0"/>
              <a:buChar char="●"/>
            </a:pPr>
            <a:r>
              <a:rPr lang="en-SG" sz="2400" dirty="0">
                <a:latin typeface="Arial"/>
                <a:ea typeface="Arial"/>
                <a:cs typeface="Arial"/>
                <a:sym typeface="Arial"/>
              </a:rPr>
              <a:t>A star O(V + E log V)</a:t>
            </a:r>
          </a:p>
          <a:p>
            <a:pPr marL="925322" lvl="1" indent="-342900">
              <a:lnSpc>
                <a:spcPct val="120000"/>
              </a:lnSpc>
              <a:spcBef>
                <a:spcPts val="0"/>
              </a:spcBef>
              <a:spcAft>
                <a:spcPts val="0"/>
              </a:spcAft>
              <a:buFont typeface="Arial" panose="020B0604020202020204" pitchFamily="34" charset="0"/>
              <a:buChar char="●"/>
            </a:pPr>
            <a:r>
              <a:rPr lang="en-SG" sz="2400" dirty="0">
                <a:latin typeface="Arial"/>
                <a:ea typeface="Arial"/>
                <a:cs typeface="Arial"/>
                <a:sym typeface="Arial"/>
              </a:rPr>
              <a:t>Dijkstra’s algorithm O(V + E log V)</a:t>
            </a:r>
          </a:p>
          <a:p>
            <a:pPr marL="925322" lvl="1" indent="-342900">
              <a:lnSpc>
                <a:spcPct val="120000"/>
              </a:lnSpc>
              <a:spcBef>
                <a:spcPts val="0"/>
              </a:spcBef>
              <a:spcAft>
                <a:spcPts val="0"/>
              </a:spcAft>
              <a:buFont typeface="Arial" panose="020B0604020202020204" pitchFamily="34" charset="0"/>
              <a:buChar char="●"/>
            </a:pPr>
            <a:r>
              <a:rPr lang="en-SG" sz="2400" dirty="0">
                <a:latin typeface="Arial"/>
                <a:ea typeface="Arial"/>
                <a:cs typeface="Arial"/>
                <a:sym typeface="Arial"/>
              </a:rPr>
              <a:t>Bellman-Ford / Shortest Path Faster Algorithm O(VE)</a:t>
            </a:r>
          </a:p>
          <a:p>
            <a:pPr marL="0" indent="0">
              <a:spcBef>
                <a:spcPts val="600"/>
              </a:spcBef>
              <a:spcAft>
                <a:spcPts val="0"/>
              </a:spcAft>
              <a:buSzPct val="93693"/>
              <a:buFont typeface="Wingdings 3" panose="05040102010807070707" pitchFamily="18" charset="2"/>
              <a:buNone/>
            </a:pPr>
            <a:endParaRPr lang="en-SG" sz="2400" dirty="0">
              <a:latin typeface="Arial"/>
              <a:ea typeface="Arial"/>
              <a:cs typeface="Arial"/>
              <a:sym typeface="Arial"/>
            </a:endParaRPr>
          </a:p>
          <a:p>
            <a:pPr marL="106426" indent="0">
              <a:spcBef>
                <a:spcPts val="600"/>
              </a:spcBef>
              <a:spcAft>
                <a:spcPts val="0"/>
              </a:spcAft>
              <a:buSzPct val="79999"/>
              <a:buFont typeface="Wingdings 3" panose="05040102010807070707" pitchFamily="18" charset="2"/>
              <a:buNone/>
            </a:pPr>
            <a:endParaRPr lang="en-SG" sz="2400" dirty="0">
              <a:latin typeface="Arial"/>
              <a:ea typeface="Arial"/>
              <a:cs typeface="Arial"/>
              <a:sym typeface="Arial"/>
            </a:endParaRPr>
          </a:p>
        </p:txBody>
      </p:sp>
      <p:pic>
        <p:nvPicPr>
          <p:cNvPr id="4" name="Google Shape;272;p27">
            <a:extLst>
              <a:ext uri="{FF2B5EF4-FFF2-40B4-BE49-F238E27FC236}">
                <a16:creationId xmlns:a16="http://schemas.microsoft.com/office/drawing/2014/main" id="{800C9ED1-3F14-CC10-373C-7266318D89F3}"/>
              </a:ext>
            </a:extLst>
          </p:cNvPr>
          <p:cNvPicPr preferRelativeResize="0"/>
          <p:nvPr/>
        </p:nvPicPr>
        <p:blipFill rotWithShape="1">
          <a:blip r:embed="rId2">
            <a:alphaModFix/>
          </a:blip>
          <a:srcRect t="16425" r="27256" b="10831"/>
          <a:stretch/>
        </p:blipFill>
        <p:spPr>
          <a:xfrm>
            <a:off x="8358155" y="3040709"/>
            <a:ext cx="2965912" cy="2120144"/>
          </a:xfrm>
          <a:prstGeom prst="rect">
            <a:avLst/>
          </a:prstGeom>
          <a:noFill/>
          <a:ln w="38100" cap="flat" cmpd="sng">
            <a:solidFill>
              <a:schemeClr val="dk2"/>
            </a:solidFill>
            <a:prstDash val="solid"/>
            <a:round/>
            <a:headEnd type="none" w="sm" len="sm"/>
            <a:tailEnd type="none" w="sm" len="sm"/>
          </a:ln>
        </p:spPr>
      </p:pic>
      <p:sp>
        <p:nvSpPr>
          <p:cNvPr id="5" name="Google Shape;273;p27">
            <a:extLst>
              <a:ext uri="{FF2B5EF4-FFF2-40B4-BE49-F238E27FC236}">
                <a16:creationId xmlns:a16="http://schemas.microsoft.com/office/drawing/2014/main" id="{F4222F6A-8F1F-E878-7209-2913EBA9F69E}"/>
              </a:ext>
            </a:extLst>
          </p:cNvPr>
          <p:cNvSpPr txBox="1"/>
          <p:nvPr/>
        </p:nvSpPr>
        <p:spPr>
          <a:xfrm>
            <a:off x="8245167" y="5307749"/>
            <a:ext cx="3078900" cy="6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SG" sz="1600" b="0" i="0" u="none" strike="noStrike" cap="none">
                <a:solidFill>
                  <a:srgbClr val="000000"/>
                </a:solidFill>
                <a:latin typeface="Meiryo"/>
                <a:ea typeface="Meiryo"/>
                <a:cs typeface="Meiryo"/>
                <a:sym typeface="Meiryo"/>
              </a:rPr>
              <a:t>Shoots towards target instead of exploring everything around it</a:t>
            </a:r>
            <a:endParaRPr sz="1600" b="0" i="0" u="none" strike="noStrike" cap="none">
              <a:solidFill>
                <a:srgbClr val="000000"/>
              </a:solidFill>
              <a:latin typeface="Meiryo"/>
              <a:ea typeface="Meiryo"/>
              <a:cs typeface="Meiryo"/>
              <a:sym typeface="Meiryo"/>
            </a:endParaRPr>
          </a:p>
        </p:txBody>
      </p:sp>
      <p:sp>
        <p:nvSpPr>
          <p:cNvPr id="6" name="Google Shape;271;p27">
            <a:extLst>
              <a:ext uri="{FF2B5EF4-FFF2-40B4-BE49-F238E27FC236}">
                <a16:creationId xmlns:a16="http://schemas.microsoft.com/office/drawing/2014/main" id="{5163C4F1-858C-75A8-58B8-F232A3CD4303}"/>
              </a:ext>
            </a:extLst>
          </p:cNvPr>
          <p:cNvSpPr txBox="1">
            <a:spLocks/>
          </p:cNvSpPr>
          <p:nvPr/>
        </p:nvSpPr>
        <p:spPr>
          <a:xfrm>
            <a:off x="556101" y="4500031"/>
            <a:ext cx="8069897" cy="199023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0680" algn="l" rtl="0">
              <a:lnSpc>
                <a:spcPct val="100000"/>
              </a:lnSpc>
              <a:spcBef>
                <a:spcPts val="520"/>
              </a:spcBef>
              <a:spcAft>
                <a:spcPts val="0"/>
              </a:spcAft>
              <a:buClr>
                <a:schemeClr val="dk1"/>
              </a:buClr>
              <a:buSzPts val="2080"/>
              <a:buFont typeface="Noto Sans Symbols"/>
              <a:buChar char="▶"/>
              <a:defRPr sz="2600" b="0" i="0" u="none" strike="noStrike" cap="none">
                <a:solidFill>
                  <a:srgbClr val="0C0C0C"/>
                </a:solidFill>
                <a:latin typeface="Meiryo"/>
                <a:ea typeface="Meiryo"/>
                <a:cs typeface="Meiryo"/>
                <a:sym typeface="Meiryo"/>
              </a:defRPr>
            </a:lvl1pPr>
            <a:lvl2pPr marL="914400" marR="0" lvl="1" indent="-340360" algn="l" rtl="0">
              <a:lnSpc>
                <a:spcPct val="100000"/>
              </a:lnSpc>
              <a:spcBef>
                <a:spcPts val="600"/>
              </a:spcBef>
              <a:spcAft>
                <a:spcPts val="0"/>
              </a:spcAft>
              <a:buClr>
                <a:schemeClr val="dk1"/>
              </a:buClr>
              <a:buSzPts val="1760"/>
              <a:buFont typeface="Noto Sans Symbols"/>
              <a:buChar char="▶"/>
              <a:defRPr sz="2200" b="0" i="0" u="none" strike="noStrike" cap="none">
                <a:solidFill>
                  <a:srgbClr val="0C0C0C"/>
                </a:solidFill>
                <a:latin typeface="Meiryo"/>
                <a:ea typeface="Meiryo"/>
                <a:cs typeface="Meiryo"/>
                <a:sym typeface="Meiryo"/>
              </a:defRPr>
            </a:lvl2pPr>
            <a:lvl3pPr marL="1371600" marR="0" lvl="2"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3pPr>
            <a:lvl4pPr marL="1828800" marR="0" lvl="3"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4pPr>
            <a:lvl5pPr marL="2286000" marR="0" lvl="4"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5pPr>
            <a:lvl6pPr marL="2743200" marR="0" lvl="5"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9pPr>
          </a:lstStyle>
          <a:p>
            <a:pPr marL="0" indent="0">
              <a:lnSpc>
                <a:spcPts val="2600"/>
              </a:lnSpc>
              <a:spcBef>
                <a:spcPts val="600"/>
              </a:spcBef>
              <a:buSzPct val="93693"/>
              <a:buFont typeface="Noto Sans Symbols"/>
              <a:buNone/>
            </a:pPr>
            <a:endParaRPr lang="en-US" sz="2400" dirty="0">
              <a:latin typeface="Arial"/>
              <a:ea typeface="Arial"/>
              <a:cs typeface="Arial"/>
              <a:sym typeface="Arial"/>
            </a:endParaRPr>
          </a:p>
          <a:p>
            <a:pPr indent="-350774">
              <a:lnSpc>
                <a:spcPts val="2600"/>
              </a:lnSpc>
              <a:spcBef>
                <a:spcPts val="600"/>
              </a:spcBef>
              <a:buSzPct val="79999"/>
              <a:buFont typeface="Noto Sans Symbols"/>
              <a:buChar char="●"/>
            </a:pPr>
            <a:r>
              <a:rPr lang="en-US" sz="2200" dirty="0">
                <a:latin typeface="Arial"/>
                <a:ea typeface="Arial"/>
                <a:cs typeface="Arial"/>
                <a:sym typeface="Arial"/>
              </a:rPr>
              <a:t>Decided to use A star as it uses a heuristic </a:t>
            </a:r>
          </a:p>
          <a:p>
            <a:pPr indent="0">
              <a:lnSpc>
                <a:spcPts val="2600"/>
              </a:lnSpc>
              <a:spcBef>
                <a:spcPts val="600"/>
              </a:spcBef>
              <a:buSzPct val="93693"/>
              <a:buFont typeface="Noto Sans Symbols"/>
              <a:buNone/>
            </a:pPr>
            <a:r>
              <a:rPr lang="en-US" sz="2200" dirty="0">
                <a:latin typeface="Arial"/>
                <a:ea typeface="Arial"/>
                <a:cs typeface="Arial"/>
                <a:sym typeface="Arial"/>
              </a:rPr>
              <a:t>and will be faster in most of the cases even</a:t>
            </a:r>
          </a:p>
          <a:p>
            <a:pPr indent="0">
              <a:lnSpc>
                <a:spcPts val="2600"/>
              </a:lnSpc>
              <a:spcBef>
                <a:spcPts val="600"/>
              </a:spcBef>
              <a:spcAft>
                <a:spcPts val="600"/>
              </a:spcAft>
              <a:buSzPct val="93693"/>
              <a:buFont typeface="Noto Sans Symbols"/>
              <a:buNone/>
            </a:pPr>
            <a:r>
              <a:rPr lang="en-US" sz="2200" dirty="0">
                <a:latin typeface="Arial"/>
                <a:ea typeface="Arial"/>
                <a:cs typeface="Arial"/>
                <a:sym typeface="Arial"/>
              </a:rPr>
              <a:t>with a slower time complexity</a:t>
            </a:r>
          </a:p>
        </p:txBody>
      </p:sp>
      <p:sp>
        <p:nvSpPr>
          <p:cNvPr id="7" name="Google Shape;271;p27">
            <a:extLst>
              <a:ext uri="{FF2B5EF4-FFF2-40B4-BE49-F238E27FC236}">
                <a16:creationId xmlns:a16="http://schemas.microsoft.com/office/drawing/2014/main" id="{28DAC6CA-701B-3F49-1066-05F4F4228628}"/>
              </a:ext>
            </a:extLst>
          </p:cNvPr>
          <p:cNvSpPr txBox="1">
            <a:spLocks/>
          </p:cNvSpPr>
          <p:nvPr/>
        </p:nvSpPr>
        <p:spPr>
          <a:xfrm>
            <a:off x="552925" y="3379783"/>
            <a:ext cx="5646396" cy="51705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0680" algn="l" rtl="0">
              <a:lnSpc>
                <a:spcPct val="100000"/>
              </a:lnSpc>
              <a:spcBef>
                <a:spcPts val="520"/>
              </a:spcBef>
              <a:spcAft>
                <a:spcPts val="0"/>
              </a:spcAft>
              <a:buClr>
                <a:schemeClr val="dk1"/>
              </a:buClr>
              <a:buSzPts val="2080"/>
              <a:buFont typeface="Noto Sans Symbols"/>
              <a:buChar char="▶"/>
              <a:defRPr sz="2600" b="0" i="0" u="none" strike="noStrike" cap="none">
                <a:solidFill>
                  <a:srgbClr val="0C0C0C"/>
                </a:solidFill>
                <a:latin typeface="Meiryo"/>
                <a:ea typeface="Meiryo"/>
                <a:cs typeface="Meiryo"/>
                <a:sym typeface="Meiryo"/>
              </a:defRPr>
            </a:lvl1pPr>
            <a:lvl2pPr marL="914400" marR="0" lvl="1" indent="-340360" algn="l" rtl="0">
              <a:lnSpc>
                <a:spcPct val="100000"/>
              </a:lnSpc>
              <a:spcBef>
                <a:spcPts val="600"/>
              </a:spcBef>
              <a:spcAft>
                <a:spcPts val="0"/>
              </a:spcAft>
              <a:buClr>
                <a:schemeClr val="dk1"/>
              </a:buClr>
              <a:buSzPts val="1760"/>
              <a:buFont typeface="Noto Sans Symbols"/>
              <a:buChar char="▶"/>
              <a:defRPr sz="2200" b="0" i="0" u="none" strike="noStrike" cap="none">
                <a:solidFill>
                  <a:srgbClr val="0C0C0C"/>
                </a:solidFill>
                <a:latin typeface="Meiryo"/>
                <a:ea typeface="Meiryo"/>
                <a:cs typeface="Meiryo"/>
                <a:sym typeface="Meiryo"/>
              </a:defRPr>
            </a:lvl2pPr>
            <a:lvl3pPr marL="1371600" marR="0" lvl="2"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3pPr>
            <a:lvl4pPr marL="1828800" marR="0" lvl="3"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4pPr>
            <a:lvl5pPr marL="2286000" marR="0" lvl="4"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5pPr>
            <a:lvl6pPr marL="2743200" marR="0" lvl="5"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9pPr>
          </a:lstStyle>
          <a:p>
            <a:pPr marL="925322" lvl="1" indent="-342900">
              <a:lnSpc>
                <a:spcPct val="120000"/>
              </a:lnSpc>
              <a:spcBef>
                <a:spcPts val="0"/>
              </a:spcBef>
              <a:buSzPct val="80000"/>
              <a:buFont typeface="Arial" panose="020B0604020202020204" pitchFamily="34" charset="0"/>
              <a:buChar char="●"/>
            </a:pPr>
            <a:r>
              <a:rPr lang="en-US" dirty="0">
                <a:solidFill>
                  <a:schemeClr val="tx1"/>
                </a:solidFill>
                <a:latin typeface="Arial"/>
                <a:ea typeface="Arial"/>
                <a:cs typeface="Arial"/>
                <a:sym typeface="Arial"/>
              </a:rPr>
              <a:t>Breadth First Search O(V + E)</a:t>
            </a:r>
          </a:p>
        </p:txBody>
      </p:sp>
      <p:sp>
        <p:nvSpPr>
          <p:cNvPr id="8" name="Google Shape;271;p27">
            <a:extLst>
              <a:ext uri="{FF2B5EF4-FFF2-40B4-BE49-F238E27FC236}">
                <a16:creationId xmlns:a16="http://schemas.microsoft.com/office/drawing/2014/main" id="{F6C8D507-CEE2-997E-3078-80AC8852576C}"/>
              </a:ext>
            </a:extLst>
          </p:cNvPr>
          <p:cNvSpPr txBox="1">
            <a:spLocks/>
          </p:cNvSpPr>
          <p:nvPr/>
        </p:nvSpPr>
        <p:spPr>
          <a:xfrm>
            <a:off x="552925" y="3715425"/>
            <a:ext cx="4297674" cy="51705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0680" algn="l" rtl="0">
              <a:lnSpc>
                <a:spcPct val="100000"/>
              </a:lnSpc>
              <a:spcBef>
                <a:spcPts val="520"/>
              </a:spcBef>
              <a:spcAft>
                <a:spcPts val="0"/>
              </a:spcAft>
              <a:buClr>
                <a:schemeClr val="dk1"/>
              </a:buClr>
              <a:buSzPts val="2080"/>
              <a:buFont typeface="Noto Sans Symbols"/>
              <a:buChar char="▶"/>
              <a:defRPr sz="2600" b="0" i="0" u="none" strike="noStrike" cap="none">
                <a:solidFill>
                  <a:srgbClr val="0C0C0C"/>
                </a:solidFill>
                <a:latin typeface="Meiryo"/>
                <a:ea typeface="Meiryo"/>
                <a:cs typeface="Meiryo"/>
                <a:sym typeface="Meiryo"/>
              </a:defRPr>
            </a:lvl1pPr>
            <a:lvl2pPr marL="914400" marR="0" lvl="1" indent="-340360" algn="l" rtl="0">
              <a:lnSpc>
                <a:spcPct val="100000"/>
              </a:lnSpc>
              <a:spcBef>
                <a:spcPts val="600"/>
              </a:spcBef>
              <a:spcAft>
                <a:spcPts val="0"/>
              </a:spcAft>
              <a:buClr>
                <a:schemeClr val="dk1"/>
              </a:buClr>
              <a:buSzPts val="1760"/>
              <a:buFont typeface="Noto Sans Symbols"/>
              <a:buChar char="▶"/>
              <a:defRPr sz="2200" b="0" i="0" u="none" strike="noStrike" cap="none">
                <a:solidFill>
                  <a:srgbClr val="0C0C0C"/>
                </a:solidFill>
                <a:latin typeface="Meiryo"/>
                <a:ea typeface="Meiryo"/>
                <a:cs typeface="Meiryo"/>
                <a:sym typeface="Meiryo"/>
              </a:defRPr>
            </a:lvl2pPr>
            <a:lvl3pPr marL="1371600" marR="0" lvl="2"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3pPr>
            <a:lvl4pPr marL="1828800" marR="0" lvl="3"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4pPr>
            <a:lvl5pPr marL="2286000" marR="0" lvl="4"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5pPr>
            <a:lvl6pPr marL="2743200" marR="0" lvl="5"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9pPr>
          </a:lstStyle>
          <a:p>
            <a:pPr marL="925322" lvl="1" indent="-342900" algn="l" rtl="0">
              <a:lnSpc>
                <a:spcPct val="120000"/>
              </a:lnSpc>
              <a:spcBef>
                <a:spcPts val="0"/>
              </a:spcBef>
              <a:spcAft>
                <a:spcPts val="0"/>
              </a:spcAft>
              <a:buSzPct val="80000"/>
              <a:buFont typeface="Arial" panose="020B0604020202020204" pitchFamily="34" charset="0"/>
              <a:buChar char="●"/>
            </a:pPr>
            <a:r>
              <a:rPr lang="pt-BR" dirty="0">
                <a:solidFill>
                  <a:schemeClr val="tx1"/>
                </a:solidFill>
                <a:latin typeface="Arial"/>
                <a:ea typeface="Arial"/>
                <a:cs typeface="Arial"/>
                <a:sym typeface="Arial"/>
              </a:rPr>
              <a:t>A star O(V + E log V)</a:t>
            </a:r>
          </a:p>
        </p:txBody>
      </p:sp>
      <p:sp>
        <p:nvSpPr>
          <p:cNvPr id="9" name="Google Shape;271;p27">
            <a:extLst>
              <a:ext uri="{FF2B5EF4-FFF2-40B4-BE49-F238E27FC236}">
                <a16:creationId xmlns:a16="http://schemas.microsoft.com/office/drawing/2014/main" id="{AEA89DEB-4D98-46A6-FACD-5682E78843AC}"/>
              </a:ext>
            </a:extLst>
          </p:cNvPr>
          <p:cNvSpPr txBox="1">
            <a:spLocks/>
          </p:cNvSpPr>
          <p:nvPr/>
        </p:nvSpPr>
        <p:spPr>
          <a:xfrm>
            <a:off x="552599" y="4046196"/>
            <a:ext cx="6233792" cy="51705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0680" algn="l" rtl="0">
              <a:lnSpc>
                <a:spcPct val="100000"/>
              </a:lnSpc>
              <a:spcBef>
                <a:spcPts val="520"/>
              </a:spcBef>
              <a:spcAft>
                <a:spcPts val="0"/>
              </a:spcAft>
              <a:buClr>
                <a:schemeClr val="dk1"/>
              </a:buClr>
              <a:buSzPts val="2080"/>
              <a:buFont typeface="Noto Sans Symbols"/>
              <a:buChar char="▶"/>
              <a:defRPr sz="2600" b="0" i="0" u="none" strike="noStrike" cap="none">
                <a:solidFill>
                  <a:srgbClr val="0C0C0C"/>
                </a:solidFill>
                <a:latin typeface="Meiryo"/>
                <a:ea typeface="Meiryo"/>
                <a:cs typeface="Meiryo"/>
                <a:sym typeface="Meiryo"/>
              </a:defRPr>
            </a:lvl1pPr>
            <a:lvl2pPr marL="914400" marR="0" lvl="1" indent="-340360" algn="l" rtl="0">
              <a:lnSpc>
                <a:spcPct val="100000"/>
              </a:lnSpc>
              <a:spcBef>
                <a:spcPts val="600"/>
              </a:spcBef>
              <a:spcAft>
                <a:spcPts val="0"/>
              </a:spcAft>
              <a:buClr>
                <a:schemeClr val="dk1"/>
              </a:buClr>
              <a:buSzPts val="1760"/>
              <a:buFont typeface="Noto Sans Symbols"/>
              <a:buChar char="▶"/>
              <a:defRPr sz="2200" b="0" i="0" u="none" strike="noStrike" cap="none">
                <a:solidFill>
                  <a:srgbClr val="0C0C0C"/>
                </a:solidFill>
                <a:latin typeface="Meiryo"/>
                <a:ea typeface="Meiryo"/>
                <a:cs typeface="Meiryo"/>
                <a:sym typeface="Meiryo"/>
              </a:defRPr>
            </a:lvl2pPr>
            <a:lvl3pPr marL="1371600" marR="0" lvl="2"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3pPr>
            <a:lvl4pPr marL="1828800" marR="0" lvl="3"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4pPr>
            <a:lvl5pPr marL="2286000" marR="0" lvl="4"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5pPr>
            <a:lvl6pPr marL="2743200" marR="0" lvl="5"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9pPr>
          </a:lstStyle>
          <a:p>
            <a:pPr marL="925322" lvl="1" indent="-342900" algn="l" rtl="0">
              <a:lnSpc>
                <a:spcPct val="120000"/>
              </a:lnSpc>
              <a:spcBef>
                <a:spcPts val="0"/>
              </a:spcBef>
              <a:spcAft>
                <a:spcPts val="0"/>
              </a:spcAft>
              <a:buSzPct val="80000"/>
              <a:buFont typeface="Arial" panose="020B0604020202020204" pitchFamily="34" charset="0"/>
              <a:buChar char="●"/>
            </a:pPr>
            <a:r>
              <a:rPr lang="pt-BR" dirty="0">
                <a:solidFill>
                  <a:schemeClr val="tx1"/>
                </a:solidFill>
                <a:latin typeface="Arial"/>
                <a:ea typeface="Arial"/>
                <a:cs typeface="Arial"/>
                <a:sym typeface="Arial"/>
              </a:rPr>
              <a:t>Dijkstra’s algorithm O(V + E log V)</a:t>
            </a:r>
          </a:p>
        </p:txBody>
      </p:sp>
      <p:sp>
        <p:nvSpPr>
          <p:cNvPr id="10" name="Google Shape;271;p27">
            <a:extLst>
              <a:ext uri="{FF2B5EF4-FFF2-40B4-BE49-F238E27FC236}">
                <a16:creationId xmlns:a16="http://schemas.microsoft.com/office/drawing/2014/main" id="{176DA700-B4EF-E83F-C9FE-96ED7F824D03}"/>
              </a:ext>
            </a:extLst>
          </p:cNvPr>
          <p:cNvSpPr txBox="1">
            <a:spLocks/>
          </p:cNvSpPr>
          <p:nvPr/>
        </p:nvSpPr>
        <p:spPr>
          <a:xfrm>
            <a:off x="552926" y="4382806"/>
            <a:ext cx="8358155" cy="5087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0680" algn="l" rtl="0">
              <a:lnSpc>
                <a:spcPct val="100000"/>
              </a:lnSpc>
              <a:spcBef>
                <a:spcPts val="520"/>
              </a:spcBef>
              <a:spcAft>
                <a:spcPts val="0"/>
              </a:spcAft>
              <a:buClr>
                <a:schemeClr val="dk1"/>
              </a:buClr>
              <a:buSzPts val="2080"/>
              <a:buFont typeface="Noto Sans Symbols"/>
              <a:buChar char="▶"/>
              <a:defRPr sz="2600" b="0" i="0" u="none" strike="noStrike" cap="none">
                <a:solidFill>
                  <a:srgbClr val="0C0C0C"/>
                </a:solidFill>
                <a:latin typeface="Meiryo"/>
                <a:ea typeface="Meiryo"/>
                <a:cs typeface="Meiryo"/>
                <a:sym typeface="Meiryo"/>
              </a:defRPr>
            </a:lvl1pPr>
            <a:lvl2pPr marL="914400" marR="0" lvl="1" indent="-340360" algn="l" rtl="0">
              <a:lnSpc>
                <a:spcPct val="100000"/>
              </a:lnSpc>
              <a:spcBef>
                <a:spcPts val="600"/>
              </a:spcBef>
              <a:spcAft>
                <a:spcPts val="0"/>
              </a:spcAft>
              <a:buClr>
                <a:schemeClr val="dk1"/>
              </a:buClr>
              <a:buSzPts val="1760"/>
              <a:buFont typeface="Noto Sans Symbols"/>
              <a:buChar char="▶"/>
              <a:defRPr sz="2200" b="0" i="0" u="none" strike="noStrike" cap="none">
                <a:solidFill>
                  <a:srgbClr val="0C0C0C"/>
                </a:solidFill>
                <a:latin typeface="Meiryo"/>
                <a:ea typeface="Meiryo"/>
                <a:cs typeface="Meiryo"/>
                <a:sym typeface="Meiryo"/>
              </a:defRPr>
            </a:lvl2pPr>
            <a:lvl3pPr marL="1371600" marR="0" lvl="2"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3pPr>
            <a:lvl4pPr marL="1828800" marR="0" lvl="3"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4pPr>
            <a:lvl5pPr marL="2286000" marR="0" lvl="4"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5pPr>
            <a:lvl6pPr marL="2743200" marR="0" lvl="5"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9pPr>
          </a:lstStyle>
          <a:p>
            <a:pPr marL="925322" lvl="1" indent="-342900" algn="l" rtl="0">
              <a:lnSpc>
                <a:spcPct val="120000"/>
              </a:lnSpc>
              <a:spcBef>
                <a:spcPts val="0"/>
              </a:spcBef>
              <a:spcAft>
                <a:spcPts val="0"/>
              </a:spcAft>
              <a:buSzPct val="80000"/>
              <a:buFont typeface="Arial" panose="020B0604020202020204" pitchFamily="34" charset="0"/>
              <a:buChar char="●"/>
            </a:pPr>
            <a:r>
              <a:rPr lang="en-US" dirty="0">
                <a:solidFill>
                  <a:schemeClr val="tx1"/>
                </a:solidFill>
                <a:latin typeface="Arial"/>
                <a:ea typeface="Arial"/>
                <a:cs typeface="Arial"/>
                <a:sym typeface="Arial"/>
              </a:rPr>
              <a:t>Bellman-Ford / Shortest Path Faster Algorithm O(VE)</a:t>
            </a:r>
          </a:p>
        </p:txBody>
      </p:sp>
    </p:spTree>
    <p:extLst>
      <p:ext uri="{BB962C8B-B14F-4D97-AF65-F5344CB8AC3E}">
        <p14:creationId xmlns:p14="http://schemas.microsoft.com/office/powerpoint/2010/main" val="169501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250" fill="hold"/>
                                        <p:tgtEl>
                                          <p:spTgt spid="7"/>
                                        </p:tgtEl>
                                        <p:attrNameLst>
                                          <p:attrName>style.color</p:attrName>
                                        </p:attrNameLst>
                                      </p:cBhvr>
                                      <p:to>
                                        <a:srgbClr val="FF0000"/>
                                      </p:to>
                                    </p:animClr>
                                  </p:childTnLst>
                                </p:cTn>
                              </p:par>
                              <p:par>
                                <p:cTn id="9" presetID="1" presetClass="exit" presetSubtype="0" fill="hold" grpId="2" nodeType="withEffect">
                                  <p:stCondLst>
                                    <p:cond delay="50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3" presetClass="emph" presetSubtype="2" fill="hold" grpId="0" nodeType="withEffect">
                                  <p:stCondLst>
                                    <p:cond delay="0"/>
                                  </p:stCondLst>
                                  <p:childTnLst>
                                    <p:animClr clrSpc="rgb" dir="cw">
                                      <p:cBhvr override="childStyle">
                                        <p:cTn id="16" dur="250" fill="hold"/>
                                        <p:tgtEl>
                                          <p:spTgt spid="8"/>
                                        </p:tgtEl>
                                        <p:attrNameLst>
                                          <p:attrName>style.color</p:attrName>
                                        </p:attrNameLst>
                                      </p:cBhvr>
                                      <p:to>
                                        <a:srgbClr val="FF0000"/>
                                      </p:to>
                                    </p:animClr>
                                  </p:childTnLst>
                                </p:cTn>
                              </p:par>
                              <p:par>
                                <p:cTn id="17" presetID="1" presetClass="exit" presetSubtype="0" fill="hold" grpId="2" nodeType="withEffect">
                                  <p:stCondLst>
                                    <p:cond delay="50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3" presetClass="emph" presetSubtype="2" fill="hold" grpId="0" nodeType="withEffect">
                                  <p:stCondLst>
                                    <p:cond delay="0"/>
                                  </p:stCondLst>
                                  <p:childTnLst>
                                    <p:animClr clrSpc="rgb" dir="cw">
                                      <p:cBhvr override="childStyle">
                                        <p:cTn id="24" dur="250" fill="hold"/>
                                        <p:tgtEl>
                                          <p:spTgt spid="9"/>
                                        </p:tgtEl>
                                        <p:attrNameLst>
                                          <p:attrName>style.color</p:attrName>
                                        </p:attrNameLst>
                                      </p:cBhvr>
                                      <p:to>
                                        <a:srgbClr val="FF0000"/>
                                      </p:to>
                                    </p:animClr>
                                  </p:childTnLst>
                                </p:cTn>
                              </p:par>
                              <p:par>
                                <p:cTn id="25" presetID="1" presetClass="exit" presetSubtype="0" fill="hold" grpId="2" nodeType="withEffect">
                                  <p:stCondLst>
                                    <p:cond delay="50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3" presetClass="emph" presetSubtype="2" fill="hold" grpId="0" nodeType="withEffect">
                                  <p:stCondLst>
                                    <p:cond delay="0"/>
                                  </p:stCondLst>
                                  <p:childTnLst>
                                    <p:animClr clrSpc="rgb" dir="cw">
                                      <p:cBhvr override="childStyle">
                                        <p:cTn id="32" dur="250" fill="hold"/>
                                        <p:tgtEl>
                                          <p:spTgt spid="10"/>
                                        </p:tgtEl>
                                        <p:attrNameLst>
                                          <p:attrName>style.color</p:attrName>
                                        </p:attrNameLst>
                                      </p:cBhvr>
                                      <p:to>
                                        <a:srgbClr val="FF0000"/>
                                      </p:to>
                                    </p:animClr>
                                  </p:childTnLst>
                                </p:cTn>
                              </p:par>
                              <p:par>
                                <p:cTn id="33" presetID="1" presetClass="exit" presetSubtype="0" fill="hold" grpId="2" nodeType="withEffect">
                                  <p:stCondLst>
                                    <p:cond delay="50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decel="10000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P spid="8" grpId="0"/>
      <p:bldP spid="8" grpId="1"/>
      <p:bldP spid="8" grpId="2"/>
      <p:bldP spid="9" grpId="0"/>
      <p:bldP spid="9" grpId="1"/>
      <p:bldP spid="9" grpId="2"/>
      <p:bldP spid="10" grpId="0"/>
      <p:bldP spid="10" grpId="1"/>
      <p:bldP spid="10"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9;p29">
            <a:extLst>
              <a:ext uri="{FF2B5EF4-FFF2-40B4-BE49-F238E27FC236}">
                <a16:creationId xmlns:a16="http://schemas.microsoft.com/office/drawing/2014/main" id="{9FD13293-5F37-F78F-A0DD-02D74691FE1C}"/>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ts val="1800"/>
              <a:buNone/>
            </a:pPr>
            <a:r>
              <a:rPr lang="en-SG"/>
              <a:t>3. Pathfinding for deposit zones and super objects</a:t>
            </a:r>
            <a:endParaRPr/>
          </a:p>
        </p:txBody>
      </p:sp>
      <p:sp>
        <p:nvSpPr>
          <p:cNvPr id="3" name="Google Shape;290;p29">
            <a:extLst>
              <a:ext uri="{FF2B5EF4-FFF2-40B4-BE49-F238E27FC236}">
                <a16:creationId xmlns:a16="http://schemas.microsoft.com/office/drawing/2014/main" id="{783D5502-FC55-FB71-091F-9B920EF10670}"/>
              </a:ext>
            </a:extLst>
          </p:cNvPr>
          <p:cNvSpPr txBox="1">
            <a:spLocks/>
          </p:cNvSpPr>
          <p:nvPr/>
        </p:nvSpPr>
        <p:spPr>
          <a:xfrm>
            <a:off x="553250" y="2121375"/>
            <a:ext cx="11163900" cy="42342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spcBef>
                <a:spcPts val="520"/>
              </a:spcBef>
              <a:spcAft>
                <a:spcPts val="0"/>
              </a:spcAft>
              <a:buSzPts val="2080"/>
              <a:buFont typeface="Arial" panose="020B0604020202020204" pitchFamily="34" charset="0"/>
              <a:buChar char="●"/>
            </a:pPr>
            <a:r>
              <a:rPr lang="en-US" sz="2400" dirty="0">
                <a:latin typeface="Arial"/>
                <a:ea typeface="Arial"/>
                <a:cs typeface="Arial"/>
                <a:sym typeface="Arial"/>
              </a:rPr>
              <a:t>Atan2() function can be used to find the appropriate angle for robot to face</a:t>
            </a:r>
          </a:p>
          <a:p>
            <a:pPr marL="457200" indent="-360680">
              <a:spcBef>
                <a:spcPts val="520"/>
              </a:spcBef>
              <a:spcAft>
                <a:spcPts val="0"/>
              </a:spcAft>
              <a:buSzPts val="2080"/>
              <a:buFont typeface="Arial" panose="020B0604020202020204" pitchFamily="34" charset="0"/>
              <a:buChar char="●"/>
            </a:pPr>
            <a:r>
              <a:rPr lang="en-US" sz="2400" dirty="0">
                <a:solidFill>
                  <a:srgbClr val="0C0C0C"/>
                </a:solidFill>
                <a:latin typeface="Arial"/>
                <a:ea typeface="Arial"/>
                <a:cs typeface="Arial"/>
                <a:sym typeface="Arial"/>
              </a:rPr>
              <a:t>Turn towards the desired angle and move forward once reached</a:t>
            </a:r>
          </a:p>
        </p:txBody>
      </p:sp>
      <p:pic>
        <p:nvPicPr>
          <p:cNvPr id="2050" name="Picture 2">
            <a:extLst>
              <a:ext uri="{FF2B5EF4-FFF2-40B4-BE49-F238E27FC236}">
                <a16:creationId xmlns:a16="http://schemas.microsoft.com/office/drawing/2014/main" id="{ECA6178F-696C-08CE-9E8B-810AEE228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533" y="4413967"/>
            <a:ext cx="10329334" cy="138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4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4;p31">
            <a:extLst>
              <a:ext uri="{FF2B5EF4-FFF2-40B4-BE49-F238E27FC236}">
                <a16:creationId xmlns:a16="http://schemas.microsoft.com/office/drawing/2014/main" id="{878CD896-A433-B2CC-DA32-517A1C4D1AAD}"/>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SG" dirty="0"/>
              <a:t>4. Zoning</a:t>
            </a:r>
            <a:endParaRPr dirty="0"/>
          </a:p>
        </p:txBody>
      </p:sp>
      <p:sp>
        <p:nvSpPr>
          <p:cNvPr id="3" name="Google Shape;305;p31">
            <a:extLst>
              <a:ext uri="{FF2B5EF4-FFF2-40B4-BE49-F238E27FC236}">
                <a16:creationId xmlns:a16="http://schemas.microsoft.com/office/drawing/2014/main" id="{12287756-FA3D-30A3-4695-3FEE720FB706}"/>
              </a:ext>
            </a:extLst>
          </p:cNvPr>
          <p:cNvSpPr txBox="1">
            <a:spLocks/>
          </p:cNvSpPr>
          <p:nvPr/>
        </p:nvSpPr>
        <p:spPr>
          <a:xfrm>
            <a:off x="553254" y="2121378"/>
            <a:ext cx="11029146" cy="4355622"/>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lnSpc>
                <a:spcPct val="150000"/>
              </a:lnSpc>
              <a:spcBef>
                <a:spcPts val="600"/>
              </a:spcBef>
              <a:spcAft>
                <a:spcPts val="0"/>
              </a:spcAft>
              <a:buSzPts val="2080"/>
              <a:buFont typeface="Arial" panose="020B0604020202020204" pitchFamily="34" charset="0"/>
              <a:buChar char="●"/>
            </a:pPr>
            <a:r>
              <a:rPr lang="en-US" sz="2400" dirty="0">
                <a:latin typeface="Arial"/>
                <a:ea typeface="Arial"/>
                <a:cs typeface="Arial"/>
                <a:sym typeface="Arial"/>
              </a:rPr>
              <a:t>There are certain zones that are concentrated with object</a:t>
            </a:r>
            <a:endParaRPr lang="en-US" sz="2000" dirty="0">
              <a:latin typeface="Arial"/>
              <a:ea typeface="Arial"/>
              <a:cs typeface="Arial"/>
              <a:sym typeface="Arial"/>
            </a:endParaRPr>
          </a:p>
          <a:p>
            <a:pPr marL="457200" indent="-360680">
              <a:lnSpc>
                <a:spcPct val="150000"/>
              </a:lnSpc>
              <a:spcBef>
                <a:spcPts val="600"/>
              </a:spcBef>
              <a:spcAft>
                <a:spcPts val="0"/>
              </a:spcAft>
              <a:buSzPts val="2080"/>
              <a:buFont typeface="Arial" panose="020B0604020202020204" pitchFamily="34" charset="0"/>
              <a:buChar char="●"/>
            </a:pPr>
            <a:r>
              <a:rPr lang="en-US" sz="2400" dirty="0">
                <a:latin typeface="Arial"/>
                <a:ea typeface="Arial"/>
                <a:cs typeface="Arial"/>
                <a:sym typeface="Arial"/>
              </a:rPr>
              <a:t>Increased efficiency by getting robot to search in these spots rather than other less concentrated zones</a:t>
            </a:r>
          </a:p>
        </p:txBody>
      </p:sp>
      <p:pic>
        <p:nvPicPr>
          <p:cNvPr id="5" name="Picture 4">
            <a:extLst>
              <a:ext uri="{FF2B5EF4-FFF2-40B4-BE49-F238E27FC236}">
                <a16:creationId xmlns:a16="http://schemas.microsoft.com/office/drawing/2014/main" id="{EA80B8E3-54FD-6CF8-5E1A-5B5F166C3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2216" y="4202265"/>
            <a:ext cx="3851222" cy="1948066"/>
          </a:xfrm>
          <a:prstGeom prst="rect">
            <a:avLst/>
          </a:prstGeom>
        </p:spPr>
      </p:pic>
    </p:spTree>
    <p:extLst>
      <p:ext uri="{BB962C8B-B14F-4D97-AF65-F5344CB8AC3E}">
        <p14:creationId xmlns:p14="http://schemas.microsoft.com/office/powerpoint/2010/main" val="260072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4;p31">
            <a:extLst>
              <a:ext uri="{FF2B5EF4-FFF2-40B4-BE49-F238E27FC236}">
                <a16:creationId xmlns:a16="http://schemas.microsoft.com/office/drawing/2014/main" id="{878CD896-A433-B2CC-DA32-517A1C4D1AAD}"/>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ts val="1800"/>
              <a:buNone/>
            </a:pPr>
            <a:r>
              <a:rPr lang="en-SG" dirty="0"/>
              <a:t>4. PID Control (Proportional, Integral, Derivative)</a:t>
            </a:r>
            <a:endParaRPr dirty="0"/>
          </a:p>
        </p:txBody>
      </p:sp>
      <p:sp>
        <p:nvSpPr>
          <p:cNvPr id="3" name="Google Shape;305;p31">
            <a:extLst>
              <a:ext uri="{FF2B5EF4-FFF2-40B4-BE49-F238E27FC236}">
                <a16:creationId xmlns:a16="http://schemas.microsoft.com/office/drawing/2014/main" id="{12287756-FA3D-30A3-4695-3FEE720FB706}"/>
              </a:ext>
            </a:extLst>
          </p:cNvPr>
          <p:cNvSpPr txBox="1">
            <a:spLocks/>
          </p:cNvSpPr>
          <p:nvPr/>
        </p:nvSpPr>
        <p:spPr>
          <a:xfrm>
            <a:off x="553254" y="2121378"/>
            <a:ext cx="10933800" cy="38985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lnSpc>
                <a:spcPct val="150000"/>
              </a:lnSpc>
              <a:spcBef>
                <a:spcPts val="600"/>
              </a:spcBef>
              <a:spcAft>
                <a:spcPts val="0"/>
              </a:spcAft>
              <a:buSzPts val="2080"/>
              <a:buFont typeface="Arial" panose="020B0604020202020204" pitchFamily="34" charset="0"/>
              <a:buChar char="●"/>
            </a:pPr>
            <a:r>
              <a:rPr lang="en-US" sz="2400" dirty="0">
                <a:latin typeface="Arial"/>
                <a:ea typeface="Arial"/>
                <a:cs typeface="Arial"/>
                <a:sym typeface="Arial"/>
              </a:rPr>
              <a:t>A control loop mechanism to fix errors</a:t>
            </a:r>
          </a:p>
          <a:p>
            <a:pPr marL="457200" indent="-360680">
              <a:lnSpc>
                <a:spcPct val="150000"/>
              </a:lnSpc>
              <a:spcBef>
                <a:spcPts val="600"/>
              </a:spcBef>
              <a:spcAft>
                <a:spcPts val="0"/>
              </a:spcAft>
              <a:buSzPts val="2080"/>
              <a:buFont typeface="Arial" panose="020B0604020202020204" pitchFamily="34" charset="0"/>
              <a:buChar char="●"/>
            </a:pPr>
            <a:r>
              <a:rPr lang="en-US" sz="2400" dirty="0">
                <a:latin typeface="Arial"/>
                <a:ea typeface="Arial"/>
                <a:cs typeface="Arial"/>
                <a:sym typeface="Arial"/>
              </a:rPr>
              <a:t>Can be used for smooth path following where error is distance between target angle and desired angle</a:t>
            </a:r>
          </a:p>
          <a:p>
            <a:pPr marL="914400" lvl="1" indent="-360680">
              <a:lnSpc>
                <a:spcPct val="150000"/>
              </a:lnSpc>
              <a:spcBef>
                <a:spcPts val="600"/>
              </a:spcBef>
              <a:spcAft>
                <a:spcPts val="0"/>
              </a:spcAft>
              <a:buSzPts val="2080"/>
              <a:buFont typeface="Arial" panose="020B0604020202020204" pitchFamily="34" charset="0"/>
              <a:buChar char="●"/>
            </a:pPr>
            <a:endParaRPr lang="en-US" sz="2000" dirty="0">
              <a:latin typeface="Arial"/>
              <a:ea typeface="Arial"/>
              <a:cs typeface="Arial"/>
              <a:sym typeface="Arial"/>
            </a:endParaRPr>
          </a:p>
        </p:txBody>
      </p:sp>
      <p:pic>
        <p:nvPicPr>
          <p:cNvPr id="3074" name="Picture 2">
            <a:extLst>
              <a:ext uri="{FF2B5EF4-FFF2-40B4-BE49-F238E27FC236}">
                <a16:creationId xmlns:a16="http://schemas.microsoft.com/office/drawing/2014/main" id="{45BC54B6-456C-8B55-C3AF-4C4DACA70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0" y="4112963"/>
            <a:ext cx="4889500" cy="208865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982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05;p31">
            <a:extLst>
              <a:ext uri="{FF2B5EF4-FFF2-40B4-BE49-F238E27FC236}">
                <a16:creationId xmlns:a16="http://schemas.microsoft.com/office/drawing/2014/main" id="{12287756-FA3D-30A3-4695-3FEE720FB706}"/>
              </a:ext>
            </a:extLst>
          </p:cNvPr>
          <p:cNvSpPr txBox="1">
            <a:spLocks/>
          </p:cNvSpPr>
          <p:nvPr/>
        </p:nvSpPr>
        <p:spPr>
          <a:xfrm>
            <a:off x="553254" y="3369731"/>
            <a:ext cx="10933800" cy="38985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spcBef>
                <a:spcPts val="600"/>
              </a:spcBef>
              <a:spcAft>
                <a:spcPts val="0"/>
              </a:spcAft>
              <a:buSzPts val="2080"/>
              <a:buFont typeface="Arial" panose="020B0604020202020204" pitchFamily="34" charset="0"/>
              <a:buChar char="●"/>
            </a:pPr>
            <a:r>
              <a:rPr lang="en-US" sz="2000" dirty="0">
                <a:latin typeface="Arial"/>
                <a:cs typeface="Arial"/>
                <a:sym typeface="Arial"/>
              </a:rPr>
              <a:t>E(t) is the error value</a:t>
            </a:r>
          </a:p>
          <a:p>
            <a:pPr marL="914400" lvl="1" indent="-360680">
              <a:spcBef>
                <a:spcPts val="600"/>
              </a:spcBef>
              <a:spcAft>
                <a:spcPts val="0"/>
              </a:spcAft>
              <a:buSzPts val="2080"/>
              <a:buFont typeface="Arial" panose="020B0604020202020204" pitchFamily="34" charset="0"/>
              <a:buChar char="●"/>
            </a:pPr>
            <a:r>
              <a:rPr lang="en-US" sz="2000" dirty="0">
                <a:latin typeface="Arial"/>
                <a:ea typeface="Arial"/>
                <a:cs typeface="Arial"/>
                <a:sym typeface="Arial"/>
              </a:rPr>
              <a:t>This is defined to be any value that measures how far off we are away from our desired condition</a:t>
            </a:r>
          </a:p>
          <a:p>
            <a:pPr marL="914400" lvl="1" indent="-360680">
              <a:spcBef>
                <a:spcPts val="600"/>
              </a:spcBef>
              <a:spcAft>
                <a:spcPts val="0"/>
              </a:spcAft>
              <a:buSzPts val="2080"/>
              <a:buFont typeface="Arial" panose="020B0604020202020204" pitchFamily="34" charset="0"/>
              <a:buChar char="●"/>
            </a:pPr>
            <a:r>
              <a:rPr lang="en-US" sz="2000" dirty="0">
                <a:latin typeface="Arial"/>
                <a:ea typeface="Arial"/>
                <a:cs typeface="Arial"/>
                <a:sym typeface="Arial"/>
              </a:rPr>
              <a:t>In our case, the desired condition is a target angle and the error is how far our current angle is away from the target angle</a:t>
            </a:r>
          </a:p>
          <a:p>
            <a:pPr marL="457200" indent="-360680">
              <a:spcBef>
                <a:spcPts val="600"/>
              </a:spcBef>
              <a:spcAft>
                <a:spcPts val="0"/>
              </a:spcAft>
              <a:buSzPts val="2080"/>
              <a:buFont typeface="Arial" panose="020B0604020202020204" pitchFamily="34" charset="0"/>
              <a:buChar char="●"/>
            </a:pPr>
            <a:r>
              <a:rPr lang="en-US" sz="2000" dirty="0">
                <a:latin typeface="Arial"/>
                <a:cs typeface="Arial"/>
                <a:sym typeface="Arial"/>
              </a:rPr>
              <a:t>U(t) is the control variable which measures how fast do we want to move</a:t>
            </a:r>
          </a:p>
          <a:p>
            <a:pPr marL="914400" lvl="2" indent="-360680">
              <a:spcBef>
                <a:spcPts val="600"/>
              </a:spcBef>
              <a:spcAft>
                <a:spcPts val="0"/>
              </a:spcAft>
              <a:buSzPts val="2080"/>
              <a:buFont typeface="Arial" panose="020B0604020202020204" pitchFamily="34" charset="0"/>
              <a:buChar char="●"/>
            </a:pPr>
            <a:r>
              <a:rPr lang="en-US" sz="2000" dirty="0">
                <a:latin typeface="Arial"/>
                <a:cs typeface="Arial"/>
                <a:sym typeface="Arial"/>
              </a:rPr>
              <a:t>In our case, it is the steering rate of the robot towards a target angle</a:t>
            </a:r>
          </a:p>
          <a:p>
            <a:pPr marL="914400" lvl="1" indent="-360680">
              <a:lnSpc>
                <a:spcPct val="150000"/>
              </a:lnSpc>
              <a:spcBef>
                <a:spcPts val="600"/>
              </a:spcBef>
              <a:spcAft>
                <a:spcPts val="0"/>
              </a:spcAft>
              <a:buSzPts val="2080"/>
              <a:buFont typeface="Arial" panose="020B0604020202020204" pitchFamily="34" charset="0"/>
              <a:buChar char="●"/>
            </a:pPr>
            <a:endParaRPr lang="en-US" sz="2000" dirty="0">
              <a:latin typeface="Arial"/>
              <a:ea typeface="Arial"/>
              <a:cs typeface="Arial"/>
              <a:sym typeface="Arial"/>
            </a:endParaRPr>
          </a:p>
          <a:p>
            <a:pPr marL="914400" lvl="1" indent="-360680">
              <a:lnSpc>
                <a:spcPct val="150000"/>
              </a:lnSpc>
              <a:spcBef>
                <a:spcPts val="600"/>
              </a:spcBef>
              <a:spcAft>
                <a:spcPts val="0"/>
              </a:spcAft>
              <a:buSzPts val="2080"/>
              <a:buFont typeface="Arial" panose="020B0604020202020204" pitchFamily="34" charset="0"/>
              <a:buChar char="●"/>
            </a:pPr>
            <a:endParaRPr lang="en-US" sz="2000" dirty="0">
              <a:latin typeface="Arial"/>
              <a:ea typeface="Arial"/>
              <a:cs typeface="Arial"/>
              <a:sym typeface="Arial"/>
            </a:endParaRPr>
          </a:p>
        </p:txBody>
      </p:sp>
      <p:sp>
        <p:nvSpPr>
          <p:cNvPr id="6" name="Google Shape;304;p31">
            <a:extLst>
              <a:ext uri="{FF2B5EF4-FFF2-40B4-BE49-F238E27FC236}">
                <a16:creationId xmlns:a16="http://schemas.microsoft.com/office/drawing/2014/main" id="{10125567-477B-EA19-310A-DC63B4692901}"/>
              </a:ext>
            </a:extLst>
          </p:cNvPr>
          <p:cNvSpPr txBox="1">
            <a:spLocks/>
          </p:cNvSpPr>
          <p:nvPr/>
        </p:nvSpPr>
        <p:spPr>
          <a:xfrm>
            <a:off x="552327" y="1207801"/>
            <a:ext cx="10912800" cy="902400"/>
          </a:xfrm>
          <a:prstGeom prst="rect">
            <a:avLst/>
          </a:prstGeom>
          <a:noFill/>
          <a:ln>
            <a:noFill/>
          </a:ln>
          <a:effectLst/>
        </p:spPr>
        <p:txBody>
          <a:bodyPr spcFirstLastPara="1" vert="horz" wrap="square" lIns="91425" tIns="45700" rIns="91425" bIns="45700" rtlCol="0" anchor="ctr" anchorCtr="0">
            <a:normAutofit fontScale="97500"/>
          </a:bodyPr>
          <a:lst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SzPts val="1800"/>
            </a:pPr>
            <a:r>
              <a:rPr lang="en-SG" dirty="0"/>
              <a:t>4. PID Control (Proportional, Integral, Derivative)</a:t>
            </a:r>
          </a:p>
        </p:txBody>
      </p:sp>
      <p:pic>
        <p:nvPicPr>
          <p:cNvPr id="4098" name="Picture 2">
            <a:extLst>
              <a:ext uri="{FF2B5EF4-FFF2-40B4-BE49-F238E27FC236}">
                <a16:creationId xmlns:a16="http://schemas.microsoft.com/office/drawing/2014/main" id="{F403A076-99F4-4061-C591-CA9B4660E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7" y="2110201"/>
            <a:ext cx="6334125"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31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750" fill="hold"/>
                                        <p:tgtEl>
                                          <p:spTgt spid="4098"/>
                                        </p:tgtEl>
                                        <p:attrNameLst>
                                          <p:attrName>ppt_x</p:attrName>
                                        </p:attrNameLst>
                                      </p:cBhvr>
                                      <p:tavLst>
                                        <p:tav tm="0">
                                          <p:val>
                                            <p:strVal val="0-#ppt_w/2"/>
                                          </p:val>
                                        </p:tav>
                                        <p:tav tm="100000">
                                          <p:val>
                                            <p:strVal val="#ppt_x"/>
                                          </p:val>
                                        </p:tav>
                                      </p:tavLst>
                                    </p:anim>
                                    <p:anim calcmode="lin" valueType="num">
                                      <p:cBhvr additive="base">
                                        <p:cTn id="8" dur="75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05;p31">
            <a:extLst>
              <a:ext uri="{FF2B5EF4-FFF2-40B4-BE49-F238E27FC236}">
                <a16:creationId xmlns:a16="http://schemas.microsoft.com/office/drawing/2014/main" id="{12287756-FA3D-30A3-4695-3FEE720FB706}"/>
              </a:ext>
            </a:extLst>
          </p:cNvPr>
          <p:cNvSpPr txBox="1">
            <a:spLocks/>
          </p:cNvSpPr>
          <p:nvPr/>
        </p:nvSpPr>
        <p:spPr>
          <a:xfrm>
            <a:off x="553254" y="3369731"/>
            <a:ext cx="10933800" cy="38985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spcBef>
                <a:spcPts val="600"/>
              </a:spcBef>
              <a:spcAft>
                <a:spcPts val="0"/>
              </a:spcAft>
              <a:buSzPts val="2080"/>
              <a:buFont typeface="Arial" panose="020B0604020202020204" pitchFamily="34" charset="0"/>
              <a:buChar char="●"/>
            </a:pPr>
            <a:r>
              <a:rPr lang="en-US" sz="2000" dirty="0" err="1">
                <a:latin typeface="Arial"/>
                <a:cs typeface="Arial"/>
                <a:sym typeface="Arial"/>
              </a:rPr>
              <a:t>Kp</a:t>
            </a:r>
            <a:r>
              <a:rPr lang="en-US" sz="2000" dirty="0">
                <a:latin typeface="Arial"/>
                <a:cs typeface="Arial"/>
                <a:sym typeface="Arial"/>
              </a:rPr>
              <a:t> is the proportional gain which is a constant that is multiplied to the error to scale it properly</a:t>
            </a:r>
          </a:p>
          <a:p>
            <a:pPr marL="457200" indent="-360680">
              <a:spcBef>
                <a:spcPts val="600"/>
              </a:spcBef>
              <a:spcAft>
                <a:spcPts val="0"/>
              </a:spcAft>
              <a:buSzPts val="2080"/>
              <a:buFont typeface="Arial" panose="020B0604020202020204" pitchFamily="34" charset="0"/>
              <a:buChar char="●"/>
            </a:pPr>
            <a:r>
              <a:rPr lang="en-US" sz="2000" dirty="0">
                <a:latin typeface="Arial"/>
                <a:cs typeface="Arial"/>
                <a:sym typeface="Arial"/>
              </a:rPr>
              <a:t>This gives us a linear relationship between the error and steering rate, u(t)</a:t>
            </a:r>
          </a:p>
          <a:p>
            <a:pPr marL="457200" indent="-360680">
              <a:spcBef>
                <a:spcPts val="600"/>
              </a:spcBef>
              <a:spcAft>
                <a:spcPts val="0"/>
              </a:spcAft>
              <a:buSzPts val="2080"/>
              <a:buFont typeface="Arial" panose="020B0604020202020204" pitchFamily="34" charset="0"/>
              <a:buChar char="●"/>
            </a:pPr>
            <a:r>
              <a:rPr lang="en-US" sz="2000" dirty="0">
                <a:latin typeface="Arial"/>
                <a:cs typeface="Arial"/>
                <a:sym typeface="Arial"/>
              </a:rPr>
              <a:t>This makes path following smoother as the robot knows to turn faster if the current angle is very far away from the target angle and to turn slower once closer to avoid overshooting</a:t>
            </a:r>
          </a:p>
          <a:p>
            <a:pPr marL="914400" lvl="1" indent="-360680">
              <a:lnSpc>
                <a:spcPct val="150000"/>
              </a:lnSpc>
              <a:spcBef>
                <a:spcPts val="600"/>
              </a:spcBef>
              <a:spcAft>
                <a:spcPts val="0"/>
              </a:spcAft>
              <a:buSzPts val="2080"/>
              <a:buFont typeface="Arial" panose="020B0604020202020204" pitchFamily="34" charset="0"/>
              <a:buChar char="●"/>
            </a:pPr>
            <a:endParaRPr lang="en-US" sz="2000" dirty="0">
              <a:latin typeface="Arial"/>
              <a:ea typeface="Arial"/>
              <a:cs typeface="Arial"/>
              <a:sym typeface="Arial"/>
            </a:endParaRPr>
          </a:p>
          <a:p>
            <a:pPr marL="914400" lvl="1" indent="-360680">
              <a:lnSpc>
                <a:spcPct val="150000"/>
              </a:lnSpc>
              <a:spcBef>
                <a:spcPts val="600"/>
              </a:spcBef>
              <a:spcAft>
                <a:spcPts val="0"/>
              </a:spcAft>
              <a:buSzPts val="2080"/>
              <a:buFont typeface="Arial" panose="020B0604020202020204" pitchFamily="34" charset="0"/>
              <a:buChar char="●"/>
            </a:pPr>
            <a:endParaRPr lang="en-US" sz="2000" dirty="0">
              <a:latin typeface="Arial"/>
              <a:ea typeface="Arial"/>
              <a:cs typeface="Arial"/>
              <a:sym typeface="Arial"/>
            </a:endParaRPr>
          </a:p>
        </p:txBody>
      </p:sp>
      <p:sp>
        <p:nvSpPr>
          <p:cNvPr id="6" name="Google Shape;304;p31">
            <a:extLst>
              <a:ext uri="{FF2B5EF4-FFF2-40B4-BE49-F238E27FC236}">
                <a16:creationId xmlns:a16="http://schemas.microsoft.com/office/drawing/2014/main" id="{10125567-477B-EA19-310A-DC63B4692901}"/>
              </a:ext>
            </a:extLst>
          </p:cNvPr>
          <p:cNvSpPr txBox="1">
            <a:spLocks/>
          </p:cNvSpPr>
          <p:nvPr/>
        </p:nvSpPr>
        <p:spPr>
          <a:xfrm>
            <a:off x="552327" y="1207801"/>
            <a:ext cx="10912800" cy="902400"/>
          </a:xfrm>
          <a:prstGeom prst="rect">
            <a:avLst/>
          </a:prstGeom>
          <a:noFill/>
          <a:ln>
            <a:noFill/>
          </a:ln>
          <a:effectLst/>
        </p:spPr>
        <p:txBody>
          <a:bodyPr spcFirstLastPara="1" vert="horz" wrap="square" lIns="91425" tIns="45700" rIns="91425" bIns="45700" rtlCol="0" anchor="ctr" anchorCtr="0">
            <a:normAutofit fontScale="97500"/>
          </a:bodyPr>
          <a:lst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SzPts val="1800"/>
            </a:pPr>
            <a:r>
              <a:rPr lang="en-SG" dirty="0"/>
              <a:t>4. P (Proportional)</a:t>
            </a:r>
          </a:p>
        </p:txBody>
      </p:sp>
      <p:pic>
        <p:nvPicPr>
          <p:cNvPr id="5124" name="Picture 4">
            <a:extLst>
              <a:ext uri="{FF2B5EF4-FFF2-40B4-BE49-F238E27FC236}">
                <a16:creationId xmlns:a16="http://schemas.microsoft.com/office/drawing/2014/main" id="{A72B6C8E-5A9B-CBBB-8B67-B8882F670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262" y="2201803"/>
            <a:ext cx="1133475"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62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750" fill="hold"/>
                                        <p:tgtEl>
                                          <p:spTgt spid="5124"/>
                                        </p:tgtEl>
                                        <p:attrNameLst>
                                          <p:attrName>ppt_x</p:attrName>
                                        </p:attrNameLst>
                                      </p:cBhvr>
                                      <p:tavLst>
                                        <p:tav tm="0">
                                          <p:val>
                                            <p:strVal val="0-#ppt_w/2"/>
                                          </p:val>
                                        </p:tav>
                                        <p:tav tm="100000">
                                          <p:val>
                                            <p:strVal val="#ppt_x"/>
                                          </p:val>
                                        </p:tav>
                                      </p:tavLst>
                                    </p:anim>
                                    <p:anim calcmode="lin" valueType="num">
                                      <p:cBhvr additive="base">
                                        <p:cTn id="8" dur="750" fill="hold"/>
                                        <p:tgtEl>
                                          <p:spTgt spid="51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05;p31">
            <a:extLst>
              <a:ext uri="{FF2B5EF4-FFF2-40B4-BE49-F238E27FC236}">
                <a16:creationId xmlns:a16="http://schemas.microsoft.com/office/drawing/2014/main" id="{12287756-FA3D-30A3-4695-3FEE720FB706}"/>
              </a:ext>
            </a:extLst>
          </p:cNvPr>
          <p:cNvSpPr txBox="1">
            <a:spLocks/>
          </p:cNvSpPr>
          <p:nvPr/>
        </p:nvSpPr>
        <p:spPr>
          <a:xfrm>
            <a:off x="553254" y="3369731"/>
            <a:ext cx="10933800" cy="38985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spcBef>
                <a:spcPts val="600"/>
              </a:spcBef>
              <a:spcAft>
                <a:spcPts val="0"/>
              </a:spcAft>
              <a:buSzPts val="2080"/>
              <a:buFont typeface="Arial" panose="020B0604020202020204" pitchFamily="34" charset="0"/>
              <a:buChar char="●"/>
            </a:pPr>
            <a:r>
              <a:rPr lang="en-US" sz="2000" dirty="0">
                <a:latin typeface="Arial"/>
                <a:cs typeface="Arial"/>
                <a:sym typeface="Arial"/>
              </a:rPr>
              <a:t>Ki is the integral gain which is another constant multiplied to the integral to scale it properly</a:t>
            </a:r>
          </a:p>
          <a:p>
            <a:pPr marL="457200" indent="-360680">
              <a:spcBef>
                <a:spcPts val="600"/>
              </a:spcBef>
              <a:spcAft>
                <a:spcPts val="0"/>
              </a:spcAft>
              <a:buSzPts val="2080"/>
              <a:buFont typeface="Arial" panose="020B0604020202020204" pitchFamily="34" charset="0"/>
              <a:buChar char="●"/>
            </a:pPr>
            <a:r>
              <a:rPr lang="en-US" sz="2000" dirty="0">
                <a:latin typeface="Arial"/>
                <a:cs typeface="Arial"/>
                <a:sym typeface="Arial"/>
              </a:rPr>
              <a:t>The integral is from 0 to t of the error with respect to t (t is time)</a:t>
            </a:r>
          </a:p>
          <a:p>
            <a:pPr marL="914400" lvl="1" indent="-360680">
              <a:spcBef>
                <a:spcPts val="600"/>
              </a:spcBef>
              <a:spcAft>
                <a:spcPts val="0"/>
              </a:spcAft>
              <a:buSzPts val="2080"/>
              <a:buFont typeface="Arial" panose="020B0604020202020204" pitchFamily="34" charset="0"/>
              <a:buChar char="●"/>
            </a:pPr>
            <a:r>
              <a:rPr lang="en-US" sz="2000" dirty="0">
                <a:latin typeface="Arial"/>
                <a:cs typeface="Arial"/>
                <a:sym typeface="Arial"/>
              </a:rPr>
              <a:t>Accumulated sum of errors from start to now</a:t>
            </a:r>
          </a:p>
          <a:p>
            <a:pPr marL="457200" indent="-360680">
              <a:spcBef>
                <a:spcPts val="600"/>
              </a:spcBef>
              <a:spcAft>
                <a:spcPts val="0"/>
              </a:spcAft>
              <a:buSzPts val="2080"/>
              <a:buFont typeface="Arial" panose="020B0604020202020204" pitchFamily="34" charset="0"/>
              <a:buChar char="●"/>
            </a:pPr>
            <a:r>
              <a:rPr lang="en-US" sz="2000" dirty="0">
                <a:latin typeface="Arial"/>
                <a:cs typeface="Arial"/>
                <a:sym typeface="Arial"/>
              </a:rPr>
              <a:t>Steady-state error occurs when the robot has a very small error such that the proportional gain is not high and the robot ends up being stable while still have an error</a:t>
            </a:r>
          </a:p>
          <a:p>
            <a:pPr marL="457200" indent="-360680">
              <a:spcBef>
                <a:spcPts val="600"/>
              </a:spcBef>
              <a:spcAft>
                <a:spcPts val="0"/>
              </a:spcAft>
              <a:buSzPts val="2080"/>
              <a:buFont typeface="Arial" panose="020B0604020202020204" pitchFamily="34" charset="0"/>
              <a:buChar char="●"/>
            </a:pPr>
            <a:r>
              <a:rPr lang="en-US" sz="2000" dirty="0">
                <a:latin typeface="Arial"/>
                <a:cs typeface="Arial"/>
                <a:sym typeface="Arial"/>
              </a:rPr>
              <a:t>Summing up the errors across a period of time makes the robot </a:t>
            </a:r>
            <a:r>
              <a:rPr lang="en-US" sz="2000" dirty="0" err="1">
                <a:latin typeface="Arial"/>
                <a:cs typeface="Arial"/>
                <a:sym typeface="Arial"/>
              </a:rPr>
              <a:t>realise</a:t>
            </a:r>
            <a:r>
              <a:rPr lang="en-US" sz="2000" dirty="0">
                <a:latin typeface="Arial"/>
                <a:cs typeface="Arial"/>
                <a:sym typeface="Arial"/>
              </a:rPr>
              <a:t> that there still exists an error and to correct it</a:t>
            </a:r>
          </a:p>
          <a:p>
            <a:pPr marL="914400" lvl="1" indent="-360680">
              <a:lnSpc>
                <a:spcPct val="150000"/>
              </a:lnSpc>
              <a:spcBef>
                <a:spcPts val="600"/>
              </a:spcBef>
              <a:spcAft>
                <a:spcPts val="0"/>
              </a:spcAft>
              <a:buSzPts val="2080"/>
              <a:buFont typeface="Arial" panose="020B0604020202020204" pitchFamily="34" charset="0"/>
              <a:buChar char="●"/>
            </a:pPr>
            <a:endParaRPr lang="en-US" sz="2000" dirty="0">
              <a:latin typeface="Arial"/>
              <a:ea typeface="Arial"/>
              <a:cs typeface="Arial"/>
              <a:sym typeface="Arial"/>
            </a:endParaRPr>
          </a:p>
          <a:p>
            <a:pPr marL="914400" lvl="1" indent="-360680">
              <a:lnSpc>
                <a:spcPct val="150000"/>
              </a:lnSpc>
              <a:spcBef>
                <a:spcPts val="600"/>
              </a:spcBef>
              <a:spcAft>
                <a:spcPts val="0"/>
              </a:spcAft>
              <a:buSzPts val="2080"/>
              <a:buFont typeface="Arial" panose="020B0604020202020204" pitchFamily="34" charset="0"/>
              <a:buChar char="●"/>
            </a:pPr>
            <a:endParaRPr lang="en-US" sz="2000" dirty="0">
              <a:latin typeface="Arial"/>
              <a:ea typeface="Arial"/>
              <a:cs typeface="Arial"/>
              <a:sym typeface="Arial"/>
            </a:endParaRPr>
          </a:p>
        </p:txBody>
      </p:sp>
      <p:sp>
        <p:nvSpPr>
          <p:cNvPr id="6" name="Google Shape;304;p31">
            <a:extLst>
              <a:ext uri="{FF2B5EF4-FFF2-40B4-BE49-F238E27FC236}">
                <a16:creationId xmlns:a16="http://schemas.microsoft.com/office/drawing/2014/main" id="{10125567-477B-EA19-310A-DC63B4692901}"/>
              </a:ext>
            </a:extLst>
          </p:cNvPr>
          <p:cNvSpPr txBox="1">
            <a:spLocks/>
          </p:cNvSpPr>
          <p:nvPr/>
        </p:nvSpPr>
        <p:spPr>
          <a:xfrm>
            <a:off x="552327" y="1207801"/>
            <a:ext cx="10912800" cy="902400"/>
          </a:xfrm>
          <a:prstGeom prst="rect">
            <a:avLst/>
          </a:prstGeom>
          <a:noFill/>
          <a:ln>
            <a:noFill/>
          </a:ln>
          <a:effectLst/>
        </p:spPr>
        <p:txBody>
          <a:bodyPr spcFirstLastPara="1" vert="horz" wrap="square" lIns="91425" tIns="45700" rIns="91425" bIns="45700" rtlCol="0" anchor="ctr" anchorCtr="0">
            <a:normAutofit fontScale="97500"/>
          </a:bodyPr>
          <a:lst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SzPts val="1800"/>
            </a:pPr>
            <a:r>
              <a:rPr lang="en-SG" dirty="0"/>
              <a:t>4. I (Integral)</a:t>
            </a:r>
          </a:p>
        </p:txBody>
      </p:sp>
      <p:pic>
        <p:nvPicPr>
          <p:cNvPr id="6146" name="Picture 2">
            <a:extLst>
              <a:ext uri="{FF2B5EF4-FFF2-40B4-BE49-F238E27FC236}">
                <a16:creationId xmlns:a16="http://schemas.microsoft.com/office/drawing/2014/main" id="{02DA89D5-42B8-ABCD-5C22-EC2B4F800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312" y="2201803"/>
            <a:ext cx="1857375"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750" fill="hold"/>
                                        <p:tgtEl>
                                          <p:spTgt spid="6146"/>
                                        </p:tgtEl>
                                        <p:attrNameLst>
                                          <p:attrName>ppt_x</p:attrName>
                                        </p:attrNameLst>
                                      </p:cBhvr>
                                      <p:tavLst>
                                        <p:tav tm="0">
                                          <p:val>
                                            <p:strVal val="0-#ppt_w/2"/>
                                          </p:val>
                                        </p:tav>
                                        <p:tav tm="100000">
                                          <p:val>
                                            <p:strVal val="#ppt_x"/>
                                          </p:val>
                                        </p:tav>
                                      </p:tavLst>
                                    </p:anim>
                                    <p:anim calcmode="lin" valueType="num">
                                      <p:cBhvr additive="base">
                                        <p:cTn id="8" dur="75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12;p13">
            <a:extLst>
              <a:ext uri="{FF2B5EF4-FFF2-40B4-BE49-F238E27FC236}">
                <a16:creationId xmlns:a16="http://schemas.microsoft.com/office/drawing/2014/main" id="{628F5797-A6AB-6D3E-132C-187B26C6A224}"/>
              </a:ext>
            </a:extLst>
          </p:cNvPr>
          <p:cNvSpPr txBox="1">
            <a:spLocks noGrp="1"/>
          </p:cNvSpPr>
          <p:nvPr>
            <p:ph type="title"/>
          </p:nvPr>
        </p:nvSpPr>
        <p:spPr>
          <a:xfrm>
            <a:off x="552327" y="1207801"/>
            <a:ext cx="10912842" cy="90235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0C0C0C"/>
              </a:buClr>
              <a:buSzPts val="3200"/>
              <a:buFont typeface="Arial"/>
              <a:buNone/>
            </a:pPr>
            <a:r>
              <a:rPr lang="en-SG"/>
              <a:t>My Team</a:t>
            </a:r>
            <a:endParaRPr/>
          </a:p>
        </p:txBody>
      </p:sp>
      <p:sp>
        <p:nvSpPr>
          <p:cNvPr id="9" name="Google Shape;113;p13">
            <a:extLst>
              <a:ext uri="{FF2B5EF4-FFF2-40B4-BE49-F238E27FC236}">
                <a16:creationId xmlns:a16="http://schemas.microsoft.com/office/drawing/2014/main" id="{9C147489-85A8-C116-F323-5A5926CF3BBB}"/>
              </a:ext>
            </a:extLst>
          </p:cNvPr>
          <p:cNvSpPr txBox="1">
            <a:spLocks/>
          </p:cNvSpPr>
          <p:nvPr/>
        </p:nvSpPr>
        <p:spPr>
          <a:xfrm>
            <a:off x="7641468" y="4790182"/>
            <a:ext cx="3735435" cy="41865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132080" indent="0">
              <a:spcBef>
                <a:spcPts val="0"/>
              </a:spcBef>
              <a:spcAft>
                <a:spcPts val="0"/>
              </a:spcAft>
              <a:buSzPts val="2080"/>
              <a:buFont typeface="Wingdings 3" panose="05040102010807070707" pitchFamily="18" charset="2"/>
              <a:buNone/>
            </a:pPr>
            <a:r>
              <a:rPr lang="en-US" sz="2000" dirty="0">
                <a:latin typeface="Arial" panose="020B0604020202020204" pitchFamily="34" charset="0"/>
                <a:ea typeface="Montserrat"/>
                <a:sym typeface="Montserrat"/>
              </a:rPr>
              <a:t>Hayden How</a:t>
            </a:r>
          </a:p>
          <a:p>
            <a:pPr marL="132080" indent="0">
              <a:spcBef>
                <a:spcPts val="0"/>
              </a:spcBef>
              <a:spcAft>
                <a:spcPts val="0"/>
              </a:spcAft>
              <a:buSzPts val="2080"/>
              <a:buFont typeface="Wingdings 3" panose="05040102010807070707" pitchFamily="18" charset="2"/>
              <a:buNone/>
            </a:pPr>
            <a:endParaRPr lang="en-US" dirty="0">
              <a:latin typeface="Arial" panose="020B0604020202020204" pitchFamily="34" charset="0"/>
            </a:endParaRPr>
          </a:p>
        </p:txBody>
      </p:sp>
      <p:sp>
        <p:nvSpPr>
          <p:cNvPr id="10" name="Google Shape;114;p13">
            <a:extLst>
              <a:ext uri="{FF2B5EF4-FFF2-40B4-BE49-F238E27FC236}">
                <a16:creationId xmlns:a16="http://schemas.microsoft.com/office/drawing/2014/main" id="{E485D446-8F1E-E859-29C8-2BBD6E535C71}"/>
              </a:ext>
            </a:extLst>
          </p:cNvPr>
          <p:cNvSpPr txBox="1">
            <a:spLocks/>
          </p:cNvSpPr>
          <p:nvPr/>
        </p:nvSpPr>
        <p:spPr>
          <a:xfrm>
            <a:off x="4861133" y="4790181"/>
            <a:ext cx="3280200" cy="594663"/>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ts val="0"/>
              </a:spcBef>
              <a:spcAft>
                <a:spcPts val="0"/>
              </a:spcAft>
              <a:buSzPts val="2080"/>
              <a:buFont typeface="Wingdings 3" panose="05040102010807070707" pitchFamily="18" charset="2"/>
              <a:buNone/>
            </a:pPr>
            <a:r>
              <a:rPr lang="en-US" sz="2000" dirty="0">
                <a:latin typeface="Arial" panose="020B0604020202020204" pitchFamily="34" charset="0"/>
                <a:ea typeface="Montserrat"/>
                <a:sym typeface="Montserrat"/>
              </a:rPr>
              <a:t>Lim Chang Jun</a:t>
            </a:r>
            <a:endParaRPr lang="en-US" dirty="0">
              <a:latin typeface="Arial" panose="020B0604020202020204" pitchFamily="34" charset="0"/>
            </a:endParaRPr>
          </a:p>
        </p:txBody>
      </p:sp>
      <p:grpSp>
        <p:nvGrpSpPr>
          <p:cNvPr id="4" name="Group 3">
            <a:extLst>
              <a:ext uri="{FF2B5EF4-FFF2-40B4-BE49-F238E27FC236}">
                <a16:creationId xmlns:a16="http://schemas.microsoft.com/office/drawing/2014/main" id="{386F2C56-CAF5-1286-8B60-4195D60D39EF}"/>
              </a:ext>
            </a:extLst>
          </p:cNvPr>
          <p:cNvGrpSpPr/>
          <p:nvPr/>
        </p:nvGrpSpPr>
        <p:grpSpPr>
          <a:xfrm>
            <a:off x="3396773" y="2313350"/>
            <a:ext cx="4895360" cy="2349788"/>
            <a:chOff x="2172354" y="2313350"/>
            <a:chExt cx="5720532" cy="2745875"/>
          </a:xfrm>
        </p:grpSpPr>
        <p:pic>
          <p:nvPicPr>
            <p:cNvPr id="11" name="Google Shape;115;p13">
              <a:extLst>
                <a:ext uri="{FF2B5EF4-FFF2-40B4-BE49-F238E27FC236}">
                  <a16:creationId xmlns:a16="http://schemas.microsoft.com/office/drawing/2014/main" id="{3F9C0DE2-5E9B-9C94-5619-0890625C858F}"/>
                </a:ext>
              </a:extLst>
            </p:cNvPr>
            <p:cNvPicPr preferRelativeResize="0"/>
            <p:nvPr/>
          </p:nvPicPr>
          <p:blipFill rotWithShape="1">
            <a:blip r:embed="rId2">
              <a:alphaModFix/>
            </a:blip>
            <a:srcRect/>
            <a:stretch/>
          </p:blipFill>
          <p:spPr>
            <a:xfrm>
              <a:off x="4231761" y="2313350"/>
              <a:ext cx="3661125" cy="2745875"/>
            </a:xfrm>
            <a:prstGeom prst="rect">
              <a:avLst/>
            </a:prstGeom>
            <a:noFill/>
            <a:ln w="19050" cap="flat" cmpd="sng">
              <a:noFill/>
              <a:prstDash val="solid"/>
              <a:round/>
              <a:headEnd type="none" w="sm" len="sm"/>
              <a:tailEnd type="none" w="sm" len="sm"/>
            </a:ln>
          </p:spPr>
        </p:pic>
        <p:pic>
          <p:nvPicPr>
            <p:cNvPr id="3" name="Picture 2">
              <a:extLst>
                <a:ext uri="{FF2B5EF4-FFF2-40B4-BE49-F238E27FC236}">
                  <a16:creationId xmlns:a16="http://schemas.microsoft.com/office/drawing/2014/main" id="{FF203366-68A0-EF5B-9625-86043EE32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354" y="2313350"/>
              <a:ext cx="2059407" cy="2745874"/>
            </a:xfrm>
            <a:prstGeom prst="rect">
              <a:avLst/>
            </a:prstGeom>
          </p:spPr>
        </p:pic>
      </p:grpSp>
      <p:sp>
        <p:nvSpPr>
          <p:cNvPr id="5" name="Google Shape;114;p13">
            <a:extLst>
              <a:ext uri="{FF2B5EF4-FFF2-40B4-BE49-F238E27FC236}">
                <a16:creationId xmlns:a16="http://schemas.microsoft.com/office/drawing/2014/main" id="{E97CBC14-1665-FC17-1C81-49FF9133741D}"/>
              </a:ext>
            </a:extLst>
          </p:cNvPr>
          <p:cNvSpPr txBox="1">
            <a:spLocks/>
          </p:cNvSpPr>
          <p:nvPr/>
        </p:nvSpPr>
        <p:spPr>
          <a:xfrm>
            <a:off x="1510767" y="4790181"/>
            <a:ext cx="3280200" cy="594663"/>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ts val="0"/>
              </a:spcBef>
              <a:spcAft>
                <a:spcPts val="0"/>
              </a:spcAft>
              <a:buSzPts val="2080"/>
              <a:buFont typeface="Wingdings 3" panose="05040102010807070707" pitchFamily="18" charset="2"/>
              <a:buNone/>
            </a:pPr>
            <a:r>
              <a:rPr lang="en-US" sz="2000" dirty="0">
                <a:latin typeface="Arial" panose="020B0604020202020204" pitchFamily="34" charset="0"/>
                <a:ea typeface="Montserrat"/>
                <a:sym typeface="Montserrat"/>
              </a:rPr>
              <a:t>Josiah </a:t>
            </a:r>
            <a:r>
              <a:rPr lang="en-US" sz="2000" dirty="0" err="1">
                <a:latin typeface="Arial" panose="020B0604020202020204" pitchFamily="34" charset="0"/>
                <a:ea typeface="Montserrat"/>
                <a:sym typeface="Montserrat"/>
              </a:rPr>
              <a:t>Delroy</a:t>
            </a:r>
            <a:r>
              <a:rPr lang="en-US" sz="2000" dirty="0">
                <a:latin typeface="Arial" panose="020B0604020202020204" pitchFamily="34" charset="0"/>
                <a:ea typeface="Montserrat"/>
                <a:sym typeface="Montserrat"/>
              </a:rPr>
              <a:t> Huang</a:t>
            </a:r>
            <a:endParaRPr lang="en-US" dirty="0">
              <a:latin typeface="Arial" panose="020B0604020202020204" pitchFamily="34" charset="0"/>
            </a:endParaRPr>
          </a:p>
        </p:txBody>
      </p:sp>
      <p:sp>
        <p:nvSpPr>
          <p:cNvPr id="6" name="Google Shape;114;p13">
            <a:extLst>
              <a:ext uri="{FF2B5EF4-FFF2-40B4-BE49-F238E27FC236}">
                <a16:creationId xmlns:a16="http://schemas.microsoft.com/office/drawing/2014/main" id="{06C72428-0FB8-43AF-7E5A-2EFD4281C2E6}"/>
              </a:ext>
            </a:extLst>
          </p:cNvPr>
          <p:cNvSpPr txBox="1">
            <a:spLocks/>
          </p:cNvSpPr>
          <p:nvPr/>
        </p:nvSpPr>
        <p:spPr>
          <a:xfrm>
            <a:off x="3125467" y="5274777"/>
            <a:ext cx="7188200" cy="948223"/>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nSpc>
                <a:spcPct val="170000"/>
              </a:lnSpc>
              <a:spcBef>
                <a:spcPts val="0"/>
              </a:spcBef>
              <a:spcAft>
                <a:spcPts val="0"/>
              </a:spcAft>
              <a:buSzPts val="2080"/>
              <a:buFontTx/>
              <a:buChar char="-"/>
            </a:pPr>
            <a:r>
              <a:rPr lang="en-US" sz="2000" dirty="0">
                <a:latin typeface="Arial" panose="020B0604020202020204" pitchFamily="34" charset="0"/>
                <a:ea typeface="Montserrat"/>
                <a:sym typeface="Montserrat"/>
              </a:rPr>
              <a:t>Participated in RCAP Cospace Rescue Singapore</a:t>
            </a:r>
          </a:p>
          <a:p>
            <a:pPr>
              <a:spcBef>
                <a:spcPts val="0"/>
              </a:spcBef>
              <a:spcAft>
                <a:spcPts val="0"/>
              </a:spcAft>
              <a:buSzPts val="2080"/>
              <a:buFontTx/>
              <a:buChar char="-"/>
            </a:pPr>
            <a:r>
              <a:rPr lang="en-US" sz="2000" dirty="0">
                <a:latin typeface="Arial" panose="020B0604020202020204" pitchFamily="34" charset="0"/>
                <a:ea typeface="Montserrat"/>
                <a:sym typeface="Montserrat"/>
              </a:rPr>
              <a:t>Participated in RCAP Tianjin Invitational </a:t>
            </a:r>
            <a:endParaRPr lang="en-US" dirty="0">
              <a:latin typeface="Arial" panose="020B0604020202020204" pitchFamily="34" charset="0"/>
            </a:endParaRPr>
          </a:p>
        </p:txBody>
      </p:sp>
    </p:spTree>
    <p:extLst>
      <p:ext uri="{BB962C8B-B14F-4D97-AF65-F5344CB8AC3E}">
        <p14:creationId xmlns:p14="http://schemas.microsoft.com/office/powerpoint/2010/main" val="2708233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05;p31">
            <a:extLst>
              <a:ext uri="{FF2B5EF4-FFF2-40B4-BE49-F238E27FC236}">
                <a16:creationId xmlns:a16="http://schemas.microsoft.com/office/drawing/2014/main" id="{12287756-FA3D-30A3-4695-3FEE720FB706}"/>
              </a:ext>
            </a:extLst>
          </p:cNvPr>
          <p:cNvSpPr txBox="1">
            <a:spLocks/>
          </p:cNvSpPr>
          <p:nvPr/>
        </p:nvSpPr>
        <p:spPr>
          <a:xfrm>
            <a:off x="553254" y="3369731"/>
            <a:ext cx="10933800" cy="38985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spcBef>
                <a:spcPts val="600"/>
              </a:spcBef>
              <a:spcAft>
                <a:spcPts val="0"/>
              </a:spcAft>
              <a:buSzPts val="2080"/>
              <a:buFont typeface="Arial" panose="020B0604020202020204" pitchFamily="34" charset="0"/>
              <a:buChar char="●"/>
            </a:pPr>
            <a:r>
              <a:rPr lang="en-US" sz="2000" dirty="0" err="1">
                <a:latin typeface="Arial"/>
                <a:cs typeface="Arial"/>
                <a:sym typeface="Arial"/>
              </a:rPr>
              <a:t>Kd</a:t>
            </a:r>
            <a:r>
              <a:rPr lang="en-US" sz="2000" dirty="0">
                <a:latin typeface="Arial"/>
                <a:cs typeface="Arial"/>
                <a:sym typeface="Arial"/>
              </a:rPr>
              <a:t> is the derivative gain which is a constant multiplied to the derivative to scale it properly</a:t>
            </a:r>
          </a:p>
          <a:p>
            <a:pPr marL="457200" indent="-360680">
              <a:spcBef>
                <a:spcPts val="600"/>
              </a:spcBef>
              <a:spcAft>
                <a:spcPts val="0"/>
              </a:spcAft>
              <a:buSzPts val="2080"/>
              <a:buFont typeface="Arial" panose="020B0604020202020204" pitchFamily="34" charset="0"/>
              <a:buChar char="●"/>
            </a:pPr>
            <a:r>
              <a:rPr lang="en-US" sz="2000" dirty="0">
                <a:latin typeface="Arial"/>
                <a:cs typeface="Arial"/>
                <a:sym typeface="Arial"/>
              </a:rPr>
              <a:t>The derivative is the derivative of the error with respect to time</a:t>
            </a:r>
          </a:p>
          <a:p>
            <a:pPr marL="914400" lvl="1" indent="-360680">
              <a:spcBef>
                <a:spcPts val="600"/>
              </a:spcBef>
              <a:spcAft>
                <a:spcPts val="0"/>
              </a:spcAft>
              <a:buSzPts val="2080"/>
              <a:buFont typeface="Arial" panose="020B0604020202020204" pitchFamily="34" charset="0"/>
              <a:buChar char="●"/>
            </a:pPr>
            <a:r>
              <a:rPr lang="en-US" sz="1600" dirty="0">
                <a:latin typeface="Arial"/>
                <a:cs typeface="Arial"/>
                <a:sym typeface="Arial"/>
              </a:rPr>
              <a:t>Rate of change in error</a:t>
            </a:r>
          </a:p>
          <a:p>
            <a:pPr marL="457200" indent="-360680">
              <a:spcBef>
                <a:spcPts val="600"/>
              </a:spcBef>
              <a:spcAft>
                <a:spcPts val="0"/>
              </a:spcAft>
              <a:buSzPts val="2080"/>
              <a:buFont typeface="Arial" panose="020B0604020202020204" pitchFamily="34" charset="0"/>
              <a:buChar char="●"/>
            </a:pPr>
            <a:r>
              <a:rPr lang="en-US" sz="2000" dirty="0">
                <a:latin typeface="Arial"/>
                <a:cs typeface="Arial"/>
                <a:sym typeface="Arial"/>
              </a:rPr>
              <a:t>Overshooting will occurs frequently with proportional control </a:t>
            </a:r>
          </a:p>
          <a:p>
            <a:pPr marL="457200" indent="-360680">
              <a:spcBef>
                <a:spcPts val="600"/>
              </a:spcBef>
              <a:spcAft>
                <a:spcPts val="0"/>
              </a:spcAft>
              <a:buSzPts val="2080"/>
              <a:buFont typeface="Arial" panose="020B0604020202020204" pitchFamily="34" charset="0"/>
              <a:buChar char="●"/>
            </a:pPr>
            <a:r>
              <a:rPr lang="en-US" sz="2000" dirty="0">
                <a:latin typeface="Arial"/>
                <a:cs typeface="Arial"/>
                <a:sym typeface="Arial"/>
              </a:rPr>
              <a:t>This will reduce the steering rate if the rate of change in error is too fast, meaning that we are going too fast and need to slow down to avoid overshooting and vice versa</a:t>
            </a:r>
          </a:p>
          <a:p>
            <a:pPr marL="914400" lvl="1" indent="-360680">
              <a:lnSpc>
                <a:spcPct val="150000"/>
              </a:lnSpc>
              <a:spcBef>
                <a:spcPts val="600"/>
              </a:spcBef>
              <a:spcAft>
                <a:spcPts val="0"/>
              </a:spcAft>
              <a:buSzPts val="2080"/>
              <a:buFont typeface="Arial" panose="020B0604020202020204" pitchFamily="34" charset="0"/>
              <a:buChar char="●"/>
            </a:pPr>
            <a:endParaRPr lang="en-US" sz="2000" dirty="0">
              <a:latin typeface="Arial"/>
              <a:ea typeface="Arial"/>
              <a:cs typeface="Arial"/>
              <a:sym typeface="Arial"/>
            </a:endParaRPr>
          </a:p>
          <a:p>
            <a:pPr marL="914400" lvl="1" indent="-360680">
              <a:lnSpc>
                <a:spcPct val="150000"/>
              </a:lnSpc>
              <a:spcBef>
                <a:spcPts val="600"/>
              </a:spcBef>
              <a:spcAft>
                <a:spcPts val="0"/>
              </a:spcAft>
              <a:buSzPts val="2080"/>
              <a:buFont typeface="Arial" panose="020B0604020202020204" pitchFamily="34" charset="0"/>
              <a:buChar char="●"/>
            </a:pPr>
            <a:endParaRPr lang="en-US" sz="2000" dirty="0">
              <a:latin typeface="Arial"/>
              <a:ea typeface="Arial"/>
              <a:cs typeface="Arial"/>
              <a:sym typeface="Arial"/>
            </a:endParaRPr>
          </a:p>
        </p:txBody>
      </p:sp>
      <p:sp>
        <p:nvSpPr>
          <p:cNvPr id="6" name="Google Shape;304;p31">
            <a:extLst>
              <a:ext uri="{FF2B5EF4-FFF2-40B4-BE49-F238E27FC236}">
                <a16:creationId xmlns:a16="http://schemas.microsoft.com/office/drawing/2014/main" id="{10125567-477B-EA19-310A-DC63B4692901}"/>
              </a:ext>
            </a:extLst>
          </p:cNvPr>
          <p:cNvSpPr txBox="1">
            <a:spLocks/>
          </p:cNvSpPr>
          <p:nvPr/>
        </p:nvSpPr>
        <p:spPr>
          <a:xfrm>
            <a:off x="552327" y="1207801"/>
            <a:ext cx="10912800" cy="902400"/>
          </a:xfrm>
          <a:prstGeom prst="rect">
            <a:avLst/>
          </a:prstGeom>
          <a:noFill/>
          <a:ln>
            <a:noFill/>
          </a:ln>
          <a:effectLst/>
        </p:spPr>
        <p:txBody>
          <a:bodyPr spcFirstLastPara="1" vert="horz" wrap="square" lIns="91425" tIns="45700" rIns="91425" bIns="45700" rtlCol="0" anchor="ctr" anchorCtr="0">
            <a:normAutofit fontScale="97500"/>
          </a:bodyPr>
          <a:lstStyle>
            <a:lvl1pPr algn="l" defTabSz="457200" rtl="0" eaLnBrk="1" latinLnBrk="0" hangingPunct="1">
              <a:spcBef>
                <a:spcPct val="0"/>
              </a:spcBef>
              <a:buNone/>
              <a:defRPr sz="3200" b="1" kern="1200" cap="none" baseline="0">
                <a:ln w="3175" cmpd="sng">
                  <a:noFill/>
                </a:ln>
                <a:solidFill>
                  <a:schemeClr val="tx1">
                    <a:lumMod val="95000"/>
                    <a:lumOff val="5000"/>
                  </a:schemeClr>
                </a:solidFill>
                <a:effectLst/>
                <a:latin typeface="Meiryo UI" panose="020B0604030504040204" pitchFamily="34" charset="-128"/>
                <a:ea typeface="Meiryo UI" panose="020B0604030504040204"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SzPts val="1800"/>
            </a:pPr>
            <a:r>
              <a:rPr lang="en-SG" dirty="0"/>
              <a:t>4. D (Derivative)</a:t>
            </a:r>
          </a:p>
        </p:txBody>
      </p:sp>
      <p:pic>
        <p:nvPicPr>
          <p:cNvPr id="7170" name="Picture 2">
            <a:extLst>
              <a:ext uri="{FF2B5EF4-FFF2-40B4-BE49-F238E27FC236}">
                <a16:creationId xmlns:a16="http://schemas.microsoft.com/office/drawing/2014/main" id="{6774665B-C371-707A-927F-DC340F84A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677" y="2201803"/>
            <a:ext cx="1562100"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21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750" fill="hold"/>
                                        <p:tgtEl>
                                          <p:spTgt spid="7170"/>
                                        </p:tgtEl>
                                        <p:attrNameLst>
                                          <p:attrName>ppt_x</p:attrName>
                                        </p:attrNameLst>
                                      </p:cBhvr>
                                      <p:tavLst>
                                        <p:tav tm="0">
                                          <p:val>
                                            <p:strVal val="0-#ppt_w/2"/>
                                          </p:val>
                                        </p:tav>
                                        <p:tav tm="100000">
                                          <p:val>
                                            <p:strVal val="#ppt_x"/>
                                          </p:val>
                                        </p:tav>
                                      </p:tavLst>
                                    </p:anim>
                                    <p:anim calcmode="lin" valueType="num">
                                      <p:cBhvr additive="base">
                                        <p:cTn id="8" dur="750" fill="hold"/>
                                        <p:tgtEl>
                                          <p:spTgt spid="71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34;p35">
            <a:extLst>
              <a:ext uri="{FF2B5EF4-FFF2-40B4-BE49-F238E27FC236}">
                <a16:creationId xmlns:a16="http://schemas.microsoft.com/office/drawing/2014/main" id="{BB45B6EA-88AE-8D3F-DCCD-FA68D2BD8A2E}"/>
              </a:ext>
            </a:extLst>
          </p:cNvPr>
          <p:cNvSpPr txBox="1">
            <a:spLocks noGrp="1"/>
          </p:cNvSpPr>
          <p:nvPr>
            <p:ph type="title"/>
          </p:nvPr>
        </p:nvSpPr>
        <p:spPr>
          <a:xfrm>
            <a:off x="552327" y="1207801"/>
            <a:ext cx="10912842" cy="902353"/>
          </a:xfrm>
          <a:prstGeom prst="rect">
            <a:avLst/>
          </a:prstGeom>
          <a:noFill/>
          <a:ln>
            <a:noFill/>
          </a:ln>
        </p:spPr>
        <p:txBody>
          <a:bodyPr spcFirstLastPara="1" wrap="square" lIns="91425" tIns="45700" rIns="91425" bIns="45700" anchor="ctr" anchorCtr="0">
            <a:normAutofit/>
          </a:bodyPr>
          <a:lstStyle/>
          <a:p>
            <a:pPr marL="0" lvl="0" indent="0" algn="l" rtl="0">
              <a:lnSpc>
                <a:spcPct val="107000"/>
              </a:lnSpc>
              <a:spcBef>
                <a:spcPts val="0"/>
              </a:spcBef>
              <a:spcAft>
                <a:spcPts val="0"/>
              </a:spcAft>
              <a:buClr>
                <a:srgbClr val="0C0C0C"/>
              </a:buClr>
              <a:buSzPts val="3200"/>
              <a:buFont typeface="Arial"/>
              <a:buNone/>
            </a:pPr>
            <a:r>
              <a:rPr lang="en-SG"/>
              <a:t>The Game</a:t>
            </a:r>
            <a:endParaRPr/>
          </a:p>
        </p:txBody>
      </p:sp>
      <p:pic>
        <p:nvPicPr>
          <p:cNvPr id="4" name="Untitled video - Made with Clipchamp (1)">
            <a:hlinkClick r:id="" action="ppaction://media"/>
            <a:extLst>
              <a:ext uri="{FF2B5EF4-FFF2-40B4-BE49-F238E27FC236}">
                <a16:creationId xmlns:a16="http://schemas.microsoft.com/office/drawing/2014/main" id="{5CBBB015-2B37-1DC4-70EC-02A1E5CFAC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40000" y="2154604"/>
            <a:ext cx="7111996" cy="4000498"/>
          </a:xfrm>
          <a:prstGeom prst="rect">
            <a:avLst/>
          </a:prstGeom>
        </p:spPr>
      </p:pic>
    </p:spTree>
    <p:extLst>
      <p:ext uri="{BB962C8B-B14F-4D97-AF65-F5344CB8AC3E}">
        <p14:creationId xmlns:p14="http://schemas.microsoft.com/office/powerpoint/2010/main" val="127016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0;p36">
            <a:extLst>
              <a:ext uri="{FF2B5EF4-FFF2-40B4-BE49-F238E27FC236}">
                <a16:creationId xmlns:a16="http://schemas.microsoft.com/office/drawing/2014/main" id="{E1F7B71C-4C87-450C-B87E-527B18F3F244}"/>
              </a:ext>
            </a:extLst>
          </p:cNvPr>
          <p:cNvSpPr txBox="1">
            <a:spLocks noGrp="1"/>
          </p:cNvSpPr>
          <p:nvPr>
            <p:ph type="title"/>
          </p:nvPr>
        </p:nvSpPr>
        <p:spPr>
          <a:xfrm>
            <a:off x="552327" y="1207801"/>
            <a:ext cx="10912842" cy="902353"/>
          </a:xfrm>
          <a:prstGeom prst="rect">
            <a:avLst/>
          </a:prstGeom>
          <a:noFill/>
          <a:ln>
            <a:noFill/>
          </a:ln>
        </p:spPr>
        <p:txBody>
          <a:bodyPr spcFirstLastPara="1" wrap="square" lIns="91425" tIns="45700" rIns="91425" bIns="45700" anchor="ctr" anchorCtr="0">
            <a:normAutofit/>
          </a:bodyPr>
          <a:lstStyle/>
          <a:p>
            <a:pPr marL="0" lvl="0" indent="0" algn="l" rtl="0">
              <a:lnSpc>
                <a:spcPct val="107000"/>
              </a:lnSpc>
              <a:spcBef>
                <a:spcPts val="0"/>
              </a:spcBef>
              <a:spcAft>
                <a:spcPts val="0"/>
              </a:spcAft>
              <a:buClr>
                <a:srgbClr val="0C0C0C"/>
              </a:buClr>
              <a:buSzPts val="3200"/>
              <a:buFont typeface="Arial"/>
              <a:buNone/>
            </a:pPr>
            <a:r>
              <a:rPr lang="en-SG"/>
              <a:t>Applying Knowledge Gained to The Real World</a:t>
            </a:r>
            <a:endParaRPr/>
          </a:p>
        </p:txBody>
      </p:sp>
      <p:sp>
        <p:nvSpPr>
          <p:cNvPr id="3" name="Google Shape;341;p36">
            <a:extLst>
              <a:ext uri="{FF2B5EF4-FFF2-40B4-BE49-F238E27FC236}">
                <a16:creationId xmlns:a16="http://schemas.microsoft.com/office/drawing/2014/main" id="{B15CFAA9-7698-7497-81A8-B6C47FA21C3E}"/>
              </a:ext>
            </a:extLst>
          </p:cNvPr>
          <p:cNvSpPr txBox="1">
            <a:spLocks/>
          </p:cNvSpPr>
          <p:nvPr/>
        </p:nvSpPr>
        <p:spPr>
          <a:xfrm>
            <a:off x="553250" y="2121375"/>
            <a:ext cx="7141800" cy="4186500"/>
          </a:xfrm>
          <a:prstGeom prst="rect">
            <a:avLst/>
          </a:prstGeom>
          <a:noFill/>
          <a:ln>
            <a:noFill/>
          </a:ln>
        </p:spPr>
        <p:txBody>
          <a:bodyPr spcFirstLastPara="1" vert="horz" wrap="square" lIns="91425" tIns="45700" rIns="91425" bIns="45700" rtlCol="0" anchor="t" anchorCtr="0">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9232" indent="-342900">
              <a:lnSpc>
                <a:spcPct val="115000"/>
              </a:lnSpc>
              <a:spcBef>
                <a:spcPts val="0"/>
              </a:spcBef>
              <a:spcAft>
                <a:spcPts val="0"/>
              </a:spcAft>
              <a:buClr>
                <a:schemeClr val="bg1">
                  <a:lumMod val="85000"/>
                </a:schemeClr>
              </a:buClr>
              <a:buSzPts val="1760"/>
              <a:buFont typeface="Arial" panose="020B0604020202020204" pitchFamily="34" charset="0"/>
              <a:buChar char="●"/>
            </a:pPr>
            <a:r>
              <a:rPr lang="en-US" sz="2200" dirty="0">
                <a:solidFill>
                  <a:schemeClr val="bg1">
                    <a:lumMod val="85000"/>
                  </a:schemeClr>
                </a:solidFill>
                <a:latin typeface="Arial"/>
                <a:ea typeface="Arial"/>
                <a:cs typeface="Arial"/>
                <a:sym typeface="Arial"/>
              </a:rPr>
              <a:t>Concepts such as pathfinding can be applied to find the shortest path such as google maps’ shortest path algorithm but implemented to robots</a:t>
            </a:r>
          </a:p>
          <a:p>
            <a:pPr marL="459232" indent="-342900">
              <a:lnSpc>
                <a:spcPct val="115000"/>
              </a:lnSpc>
              <a:spcBef>
                <a:spcPts val="0"/>
              </a:spcBef>
              <a:spcAft>
                <a:spcPts val="0"/>
              </a:spcAft>
              <a:buClr>
                <a:schemeClr val="bg1">
                  <a:lumMod val="85000"/>
                </a:schemeClr>
              </a:buClr>
              <a:buSzPts val="1760"/>
              <a:buFont typeface="Arial" panose="020B0604020202020204" pitchFamily="34" charset="0"/>
              <a:buChar char="●"/>
            </a:pPr>
            <a:r>
              <a:rPr lang="en-US" sz="2200" dirty="0">
                <a:solidFill>
                  <a:schemeClr val="bg1">
                    <a:lumMod val="85000"/>
                  </a:schemeClr>
                </a:solidFill>
                <a:latin typeface="Arial"/>
                <a:ea typeface="Arial"/>
                <a:cs typeface="Arial"/>
                <a:sym typeface="Arial"/>
              </a:rPr>
              <a:t>Extrapolating the robot’s future position (Position info lost zones) will be useful as sometimes there will be no internet signal </a:t>
            </a:r>
          </a:p>
          <a:p>
            <a:pPr marL="459232" indent="-342900">
              <a:lnSpc>
                <a:spcPct val="115000"/>
              </a:lnSpc>
              <a:spcBef>
                <a:spcPts val="0"/>
              </a:spcBef>
              <a:spcAft>
                <a:spcPts val="0"/>
              </a:spcAft>
              <a:buClr>
                <a:schemeClr val="bg1">
                  <a:lumMod val="85000"/>
                </a:schemeClr>
              </a:buClr>
              <a:buSzPts val="1760"/>
              <a:buFont typeface="Arial" panose="020B0604020202020204" pitchFamily="34" charset="0"/>
              <a:buChar char="●"/>
            </a:pPr>
            <a:r>
              <a:rPr lang="en-US" sz="2200" dirty="0">
                <a:solidFill>
                  <a:schemeClr val="bg1">
                    <a:lumMod val="85000"/>
                  </a:schemeClr>
                </a:solidFill>
                <a:latin typeface="Arial"/>
                <a:ea typeface="Arial"/>
                <a:cs typeface="Arial"/>
                <a:sym typeface="Arial"/>
              </a:rPr>
              <a:t>Efficiency (Combination of objects) will be useful to reduce time taken</a:t>
            </a:r>
          </a:p>
          <a:p>
            <a:pPr marL="459232" indent="-342900">
              <a:lnSpc>
                <a:spcPct val="115000"/>
              </a:lnSpc>
              <a:spcBef>
                <a:spcPts val="0"/>
              </a:spcBef>
              <a:spcAft>
                <a:spcPts val="0"/>
              </a:spcAft>
              <a:buClr>
                <a:schemeClr val="bg1">
                  <a:lumMod val="85000"/>
                </a:schemeClr>
              </a:buClr>
              <a:buSzPts val="1760"/>
              <a:buFont typeface="Arial" panose="020B0604020202020204" pitchFamily="34" charset="0"/>
              <a:buChar char="●"/>
            </a:pPr>
            <a:r>
              <a:rPr lang="en-US" sz="2200" dirty="0">
                <a:solidFill>
                  <a:schemeClr val="bg1">
                    <a:lumMod val="85000"/>
                  </a:schemeClr>
                </a:solidFill>
                <a:latin typeface="Arial"/>
                <a:ea typeface="Arial"/>
                <a:cs typeface="Arial"/>
                <a:sym typeface="Arial"/>
              </a:rPr>
              <a:t>Avoiding obstacles can be used in car autopilot technology like in a tesla; Can detect nearby obstacles and avoid them efficiently</a:t>
            </a:r>
          </a:p>
        </p:txBody>
      </p:sp>
      <p:pic>
        <p:nvPicPr>
          <p:cNvPr id="4" name="Google Shape;342;p36">
            <a:extLst>
              <a:ext uri="{FF2B5EF4-FFF2-40B4-BE49-F238E27FC236}">
                <a16:creationId xmlns:a16="http://schemas.microsoft.com/office/drawing/2014/main" id="{AD350B4F-56C0-F21A-C1E3-6E383100DAC5}"/>
              </a:ext>
            </a:extLst>
          </p:cNvPr>
          <p:cNvPicPr preferRelativeResize="0"/>
          <p:nvPr/>
        </p:nvPicPr>
        <p:blipFill rotWithShape="1">
          <a:blip r:embed="rId2">
            <a:alphaModFix/>
          </a:blip>
          <a:srcRect/>
          <a:stretch/>
        </p:blipFill>
        <p:spPr>
          <a:xfrm>
            <a:off x="7795271" y="2620146"/>
            <a:ext cx="3669901" cy="2752425"/>
          </a:xfrm>
          <a:prstGeom prst="rect">
            <a:avLst/>
          </a:prstGeom>
          <a:noFill/>
          <a:ln w="19050" cap="flat" cmpd="sng">
            <a:solidFill>
              <a:schemeClr val="dk2"/>
            </a:solidFill>
            <a:prstDash val="solid"/>
            <a:round/>
            <a:headEnd type="none" w="sm" len="sm"/>
            <a:tailEnd type="none" w="sm" len="sm"/>
          </a:ln>
        </p:spPr>
      </p:pic>
      <p:pic>
        <p:nvPicPr>
          <p:cNvPr id="5" name="Picture 2" descr="Maps | Google Blog">
            <a:extLst>
              <a:ext uri="{FF2B5EF4-FFF2-40B4-BE49-F238E27FC236}">
                <a16:creationId xmlns:a16="http://schemas.microsoft.com/office/drawing/2014/main" id="{36BB4DE3-8E26-6987-668B-4698DF7B2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821" y="2700958"/>
            <a:ext cx="25908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A1FA42C-30E5-FFE5-2725-23BF0A2C0B05}"/>
              </a:ext>
            </a:extLst>
          </p:cNvPr>
          <p:cNvPicPr>
            <a:picLocks noChangeAspect="1"/>
          </p:cNvPicPr>
          <p:nvPr/>
        </p:nvPicPr>
        <p:blipFill>
          <a:blip r:embed="rId4"/>
          <a:stretch>
            <a:fillRect/>
          </a:stretch>
        </p:blipFill>
        <p:spPr>
          <a:xfrm>
            <a:off x="8529911" y="2896048"/>
            <a:ext cx="2200620" cy="2200620"/>
          </a:xfrm>
          <a:prstGeom prst="rect">
            <a:avLst/>
          </a:prstGeom>
        </p:spPr>
      </p:pic>
      <p:pic>
        <p:nvPicPr>
          <p:cNvPr id="7" name="Picture 4" descr="Hourglass Clipart Yellow - Sand Timer Clipart, HD Png Download ,  Transparent Png Image - PNGitem">
            <a:extLst>
              <a:ext uri="{FF2B5EF4-FFF2-40B4-BE49-F238E27FC236}">
                <a16:creationId xmlns:a16="http://schemas.microsoft.com/office/drawing/2014/main" id="{CFCB65C1-C23D-3F80-15D0-89133C40BC5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320" b="91450" l="5348" r="93583">
                        <a14:foregroundMark x1="13369" y1="7435" x2="88235" y2="9665"/>
                        <a14:foregroundMark x1="88235" y1="9665" x2="53476" y2="43494"/>
                        <a14:foregroundMark x1="53476" y1="43494" x2="78610" y2="78067"/>
                        <a14:foregroundMark x1="78610" y1="78067" x2="48128" y2="87361"/>
                        <a14:foregroundMark x1="48128" y1="87361" x2="14973" y2="88104"/>
                        <a14:foregroundMark x1="14973" y1="88104" x2="36364" y2="68030"/>
                        <a14:foregroundMark x1="44162" y1="53764" x2="46524" y2="49442"/>
                        <a14:foregroundMark x1="41820" y1="58048" x2="43562" y2="54860"/>
                        <a14:foregroundMark x1="41447" y1="58730" x2="41820" y2="58048"/>
                        <a14:foregroundMark x1="36364" y1="68030" x2="41447" y2="58731"/>
                        <a14:foregroundMark x1="29986" y1="40035" x2="22995" y2="36059"/>
                        <a14:foregroundMark x1="34186" y1="42425" x2="33335" y2="41941"/>
                        <a14:foregroundMark x1="39988" y1="45725" x2="34703" y2="42719"/>
                        <a14:foregroundMark x1="41949" y1="46840" x2="39988" y2="45725"/>
                        <a14:foregroundMark x1="45218" y1="48699" x2="41949" y2="46840"/>
                        <a14:foregroundMark x1="46524" y1="49442" x2="45218" y2="48699"/>
                        <a14:foregroundMark x1="22995" y1="36059" x2="12834" y2="15985"/>
                        <a14:foregroundMark x1="12834" y1="15985" x2="13904" y2="7435"/>
                        <a14:foregroundMark x1="7487" y1="8550" x2="36898" y2="7063"/>
                        <a14:foregroundMark x1="36898" y1="7063" x2="67380" y2="7063"/>
                        <a14:foregroundMark x1="67380" y1="7063" x2="88235" y2="7063"/>
                        <a14:foregroundMark x1="91444" y1="10037" x2="70588" y2="9294"/>
                        <a14:foregroundMark x1="65241" y1="54647" x2="84492" y2="68030"/>
                        <a14:foregroundMark x1="84492" y1="68030" x2="89305" y2="83643"/>
                        <a14:foregroundMark x1="90374" y1="89591" x2="6417" y2="88476"/>
                        <a14:foregroundMark x1="73797" y1="89591" x2="71123" y2="81784"/>
                        <a14:foregroundMark x1="11765" y1="82528" x2="20321" y2="64312"/>
                        <a14:foregroundMark x1="40291" y1="54155" x2="42082" y2="53244"/>
                        <a14:foregroundMark x1="39437" y1="54589" x2="39992" y2="54307"/>
                        <a14:foregroundMark x1="20321" y1="64312" x2="39355" y2="54630"/>
                        <a14:foregroundMark x1="38099" y1="45725" x2="32086" y2="34944"/>
                        <a14:foregroundMark x1="38721" y1="46840" x2="38099" y2="45725"/>
                        <a14:foregroundMark x1="39758" y1="48699" x2="38721" y2="46840"/>
                        <a14:foregroundMark x1="40122" y1="49352" x2="39758" y2="48699"/>
                        <a14:foregroundMark x1="32086" y1="34944" x2="23529" y2="32714"/>
                        <a14:foregroundMark x1="21390" y1="35688" x2="12834" y2="21190"/>
                        <a14:foregroundMark x1="93583" y1="7063" x2="78075" y2="8178"/>
                        <a14:foregroundMark x1="88235" y1="15242" x2="77540" y2="34201"/>
                        <a14:foregroundMark x1="77540" y1="34201" x2="56684" y2="47212"/>
                        <a14:foregroundMark x1="56684" y1="47212" x2="56150" y2="47955"/>
                        <a14:foregroundMark x1="86631" y1="20446" x2="75401" y2="37546"/>
                        <a14:foregroundMark x1="75401" y1="37546" x2="70053" y2="40149"/>
                        <a14:foregroundMark x1="86096" y1="23420" x2="77005" y2="36059"/>
                        <a14:foregroundMark x1="94118" y1="88476" x2="11765" y2="91450"/>
                        <a14:foregroundMark x1="11765" y1="91450" x2="11765" y2="88104"/>
                        <a14:foregroundMark x1="54545" y1="84387" x2="42246" y2="80669"/>
                        <a14:foregroundMark x1="43850" y1="85502" x2="34225" y2="76580"/>
                        <a14:foregroundMark x1="30481" y1="85502" x2="32086" y2="77695"/>
                        <a14:foregroundMark x1="12299" y1="75836" x2="28877" y2="59480"/>
                        <a14:foregroundMark x1="42983" y1="52476" x2="43850" y2="52045"/>
                        <a14:foregroundMark x1="40156" y1="53879" x2="41880" y2="53023"/>
                        <a14:foregroundMark x1="39293" y1="54308" x2="39856" y2="54029"/>
                        <a14:foregroundMark x1="28877" y1="59480" x2="39211" y2="54348"/>
                        <a14:foregroundMark x1="15508" y1="70632" x2="37433" y2="55762"/>
                        <a14:foregroundMark x1="16043" y1="69517" x2="34225" y2="56506"/>
                        <a14:foregroundMark x1="16578" y1="66171" x2="35294" y2="56134"/>
                        <a14:foregroundMark x1="22460" y1="61710" x2="33690" y2="56877"/>
                        <a14:backgroundMark x1="36898" y1="49814" x2="35294" y2="46468"/>
                        <a14:backgroundMark x1="37433" y1="49071" x2="36898" y2="47212"/>
                        <a14:backgroundMark x1="38503" y1="47584" x2="36898" y2="47584"/>
                        <a14:backgroundMark x1="37968" y1="46840" x2="37968" y2="46840"/>
                        <a14:backgroundMark x1="39037" y1="48699" x2="39037" y2="48699"/>
                        <a14:backgroundMark x1="37433" y1="45725" x2="37433" y2="45725"/>
                      </a14:backgroundRemoval>
                    </a14:imgEffect>
                  </a14:imgLayer>
                </a14:imgProps>
              </a:ext>
              <a:ext uri="{28A0092B-C50C-407E-A947-70E740481C1C}">
                <a14:useLocalDpi xmlns:a14="http://schemas.microsoft.com/office/drawing/2010/main" val="0"/>
              </a:ext>
            </a:extLst>
          </a:blip>
          <a:srcRect/>
          <a:stretch>
            <a:fillRect/>
          </a:stretch>
        </p:blipFill>
        <p:spPr bwMode="auto">
          <a:xfrm>
            <a:off x="8914547" y="2999982"/>
            <a:ext cx="1513726" cy="21774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ar Background">
            <a:extLst>
              <a:ext uri="{FF2B5EF4-FFF2-40B4-BE49-F238E27FC236}">
                <a16:creationId xmlns:a16="http://schemas.microsoft.com/office/drawing/2014/main" id="{DF9C92C4-5CFC-E81F-CB12-C82732875AB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6333" r="94222">
                        <a14:foregroundMark x1="66778" y1="60333" x2="58778" y2="57667"/>
                        <a14:foregroundMark x1="64556" y1="52000" x2="68000" y2="65167"/>
                        <a14:foregroundMark x1="92111" y1="49833" x2="92222" y2="55667"/>
                        <a14:foregroundMark x1="10222" y1="48333" x2="10222" y2="61000"/>
                        <a14:foregroundMark x1="6667" y1="52000" x2="6444" y2="58667"/>
                        <a14:foregroundMark x1="80111" y1="19167" x2="81000" y2="19167"/>
                        <a14:foregroundMark x1="87000" y1="29333" x2="84556" y2="27167"/>
                        <a14:foregroundMark x1="86778" y1="28000" x2="81222" y2="20167"/>
                        <a14:foregroundMark x1="94222" y1="49000" x2="94222" y2="47500"/>
                        <a14:foregroundMark x1="81556" y1="20000" x2="81889" y2="20500"/>
                        <a14:foregroundMark x1="86778" y1="28000" x2="81778" y2="20500"/>
                        <a14:foregroundMark x1="82000" y1="20333" x2="86222" y2="25833"/>
                        <a14:foregroundMark x1="86222" y1="25833" x2="86889" y2="27667"/>
                      </a14:backgroundRemoval>
                    </a14:imgEffect>
                  </a14:imgLayer>
                </a14:imgProps>
              </a:ext>
              <a:ext uri="{28A0092B-C50C-407E-A947-70E740481C1C}">
                <a14:useLocalDpi xmlns:a14="http://schemas.microsoft.com/office/drawing/2010/main" val="0"/>
              </a:ext>
            </a:extLst>
          </a:blip>
          <a:srcRect/>
          <a:stretch>
            <a:fillRect/>
          </a:stretch>
        </p:blipFill>
        <p:spPr bwMode="auto">
          <a:xfrm>
            <a:off x="7934771" y="3071564"/>
            <a:ext cx="3390900" cy="22606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41;p36">
            <a:extLst>
              <a:ext uri="{FF2B5EF4-FFF2-40B4-BE49-F238E27FC236}">
                <a16:creationId xmlns:a16="http://schemas.microsoft.com/office/drawing/2014/main" id="{67B5500D-BE81-F15E-24AB-8B5070704D16}"/>
              </a:ext>
            </a:extLst>
          </p:cNvPr>
          <p:cNvSpPr txBox="1">
            <a:spLocks/>
          </p:cNvSpPr>
          <p:nvPr/>
        </p:nvSpPr>
        <p:spPr>
          <a:xfrm>
            <a:off x="553794" y="2123070"/>
            <a:ext cx="7141800" cy="41865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0680" algn="l" rtl="0">
              <a:lnSpc>
                <a:spcPct val="100000"/>
              </a:lnSpc>
              <a:spcBef>
                <a:spcPts val="520"/>
              </a:spcBef>
              <a:spcAft>
                <a:spcPts val="0"/>
              </a:spcAft>
              <a:buClr>
                <a:schemeClr val="dk1"/>
              </a:buClr>
              <a:buSzPts val="2080"/>
              <a:buFont typeface="Noto Sans Symbols"/>
              <a:buChar char="▶"/>
              <a:defRPr sz="2600" b="0" i="0" u="none" strike="noStrike" cap="none">
                <a:solidFill>
                  <a:srgbClr val="0C0C0C"/>
                </a:solidFill>
                <a:latin typeface="Meiryo"/>
                <a:ea typeface="Meiryo"/>
                <a:cs typeface="Meiryo"/>
                <a:sym typeface="Meiryo"/>
              </a:defRPr>
            </a:lvl1pPr>
            <a:lvl2pPr marL="914400" marR="0" lvl="1" indent="-340360" algn="l" rtl="0">
              <a:lnSpc>
                <a:spcPct val="100000"/>
              </a:lnSpc>
              <a:spcBef>
                <a:spcPts val="600"/>
              </a:spcBef>
              <a:spcAft>
                <a:spcPts val="0"/>
              </a:spcAft>
              <a:buClr>
                <a:schemeClr val="dk1"/>
              </a:buClr>
              <a:buSzPts val="1760"/>
              <a:buFont typeface="Noto Sans Symbols"/>
              <a:buChar char="▶"/>
              <a:defRPr sz="2200" b="0" i="0" u="none" strike="noStrike" cap="none">
                <a:solidFill>
                  <a:srgbClr val="0C0C0C"/>
                </a:solidFill>
                <a:latin typeface="Meiryo"/>
                <a:ea typeface="Meiryo"/>
                <a:cs typeface="Meiryo"/>
                <a:sym typeface="Meiryo"/>
              </a:defRPr>
            </a:lvl2pPr>
            <a:lvl3pPr marL="1371600" marR="0" lvl="2"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3pPr>
            <a:lvl4pPr marL="1828800" marR="0" lvl="3"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4pPr>
            <a:lvl5pPr marL="2286000" marR="0" lvl="4"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5pPr>
            <a:lvl6pPr marL="2743200" marR="0" lvl="5"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9pPr>
          </a:lstStyle>
          <a:p>
            <a:pPr indent="-340868">
              <a:lnSpc>
                <a:spcPct val="115000"/>
              </a:lnSpc>
              <a:spcBef>
                <a:spcPts val="0"/>
              </a:spcBef>
              <a:buSzPts val="1760"/>
              <a:buFont typeface="Noto Sans Symbols"/>
              <a:buChar char="●"/>
            </a:pPr>
            <a:r>
              <a:rPr lang="en-US" sz="2200" dirty="0">
                <a:latin typeface="Arial"/>
                <a:ea typeface="Arial"/>
                <a:cs typeface="Arial"/>
                <a:sym typeface="Arial"/>
              </a:rPr>
              <a:t>Concepts such as pathfinding can be applied to find the shortest path such as google maps’ shortest path algorithm but implemented to robots</a:t>
            </a:r>
          </a:p>
          <a:p>
            <a:pPr indent="-340868">
              <a:lnSpc>
                <a:spcPct val="115000"/>
              </a:lnSpc>
              <a:spcBef>
                <a:spcPts val="0"/>
              </a:spcBef>
              <a:buSzPts val="1760"/>
              <a:buFont typeface="Noto Sans Symbols"/>
              <a:buChar char="●"/>
            </a:pPr>
            <a:r>
              <a:rPr lang="en-US" sz="2200" dirty="0">
                <a:latin typeface="Arial"/>
                <a:ea typeface="Arial"/>
                <a:cs typeface="Arial"/>
                <a:sym typeface="Arial"/>
              </a:rPr>
              <a:t>Extrapolating the robot’s future position (Position info lost zones) will be useful as sometimes there will be no internet signal </a:t>
            </a:r>
          </a:p>
          <a:p>
            <a:pPr indent="-340868">
              <a:lnSpc>
                <a:spcPct val="115000"/>
              </a:lnSpc>
              <a:spcBef>
                <a:spcPts val="0"/>
              </a:spcBef>
              <a:buSzPts val="1760"/>
              <a:buFont typeface="Noto Sans Symbols"/>
              <a:buChar char="●"/>
            </a:pPr>
            <a:r>
              <a:rPr lang="en-US" sz="2200" dirty="0">
                <a:latin typeface="Arial"/>
                <a:ea typeface="Arial"/>
                <a:cs typeface="Arial"/>
                <a:sym typeface="Arial"/>
              </a:rPr>
              <a:t>Efficiency (Combination of objects) will be useful to reduce time taken</a:t>
            </a:r>
          </a:p>
          <a:p>
            <a:pPr indent="-340868">
              <a:lnSpc>
                <a:spcPct val="115000"/>
              </a:lnSpc>
              <a:spcBef>
                <a:spcPts val="0"/>
              </a:spcBef>
              <a:buSzPts val="1760"/>
              <a:buFont typeface="Noto Sans Symbols"/>
              <a:buChar char="●"/>
            </a:pPr>
            <a:r>
              <a:rPr lang="en-US" sz="2200" dirty="0">
                <a:latin typeface="Arial"/>
                <a:ea typeface="Arial"/>
                <a:cs typeface="Arial"/>
                <a:sym typeface="Arial"/>
              </a:rPr>
              <a:t>Avoiding obstacles can be used in car autopilot technology like in a tesla; Can detect nearby obstacles and avoid them efficiently</a:t>
            </a:r>
          </a:p>
        </p:txBody>
      </p:sp>
    </p:spTree>
    <p:extLst>
      <p:ext uri="{BB962C8B-B14F-4D97-AF65-F5344CB8AC3E}">
        <p14:creationId xmlns:p14="http://schemas.microsoft.com/office/powerpoint/2010/main" val="257700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9">
                                            <p:txEl>
                                              <p:pRg st="1" end="1"/>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animEffect transition="in" filter="fade">
                                      <p:cBhvr>
                                        <p:cTn id="39" dur="500"/>
                                        <p:tgtEl>
                                          <p:spTgt spid="9">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 presetClass="exit" presetSubtype="0" fill="hold"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9">
                                            <p:txEl>
                                              <p:pRg st="2" end="2"/>
                                            </p:txEl>
                                          </p:spTgt>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par>
                                <p:cTn id="52" presetID="1" presetClass="exit" presetSubtype="0" fill="hold" nodeType="withEffect">
                                  <p:stCondLst>
                                    <p:cond delay="0"/>
                                  </p:stCondLst>
                                  <p:childTnLst>
                                    <p:set>
                                      <p:cBhvr>
                                        <p:cTn id="53"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9" grpId="1" uiExpand="1"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48;p37">
            <a:extLst>
              <a:ext uri="{FF2B5EF4-FFF2-40B4-BE49-F238E27FC236}">
                <a16:creationId xmlns:a16="http://schemas.microsoft.com/office/drawing/2014/main" id="{F9FE12F2-7C25-80FC-8591-D00B05EF63D6}"/>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SG" dirty="0"/>
              <a:t>Conclusion</a:t>
            </a:r>
            <a:endParaRPr dirty="0"/>
          </a:p>
        </p:txBody>
      </p:sp>
      <p:sp>
        <p:nvSpPr>
          <p:cNvPr id="3" name="Google Shape;349;p37">
            <a:extLst>
              <a:ext uri="{FF2B5EF4-FFF2-40B4-BE49-F238E27FC236}">
                <a16:creationId xmlns:a16="http://schemas.microsoft.com/office/drawing/2014/main" id="{B7478A80-14C8-CA43-4BCD-F14365E841D9}"/>
              </a:ext>
            </a:extLst>
          </p:cNvPr>
          <p:cNvSpPr txBox="1">
            <a:spLocks/>
          </p:cNvSpPr>
          <p:nvPr/>
        </p:nvSpPr>
        <p:spPr>
          <a:xfrm>
            <a:off x="553250" y="2121375"/>
            <a:ext cx="9486000" cy="38985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lnSpc>
                <a:spcPts val="2800"/>
              </a:lnSpc>
              <a:spcBef>
                <a:spcPts val="520"/>
              </a:spcBef>
              <a:spcAft>
                <a:spcPts val="0"/>
              </a:spcAft>
              <a:buSzPts val="2080"/>
              <a:buFont typeface="Arial" panose="020B0604020202020204" pitchFamily="34" charset="0"/>
              <a:buChar char="●"/>
            </a:pPr>
            <a:r>
              <a:rPr lang="en-US" sz="2200" dirty="0">
                <a:latin typeface="Arial"/>
                <a:ea typeface="Arial"/>
                <a:cs typeface="Arial"/>
                <a:sym typeface="Arial"/>
              </a:rPr>
              <a:t>All of these strategies drastically improved the robot’s performance</a:t>
            </a:r>
          </a:p>
          <a:p>
            <a:pPr marL="914400" lvl="1" indent="-340360">
              <a:lnSpc>
                <a:spcPts val="2800"/>
              </a:lnSpc>
              <a:spcBef>
                <a:spcPts val="0"/>
              </a:spcBef>
              <a:spcAft>
                <a:spcPts val="0"/>
              </a:spcAft>
              <a:buClr>
                <a:schemeClr val="dk1"/>
              </a:buClr>
              <a:buSzPts val="1760"/>
              <a:buFont typeface="Noto Sans Symbols"/>
              <a:buChar char="○"/>
            </a:pPr>
            <a:r>
              <a:rPr lang="en-US" dirty="0">
                <a:solidFill>
                  <a:srgbClr val="0C0C0C"/>
                </a:solidFill>
                <a:latin typeface="Arial"/>
                <a:ea typeface="Arial"/>
                <a:cs typeface="Arial"/>
                <a:sym typeface="Arial"/>
              </a:rPr>
              <a:t>Average of 300 with a robot that only does obstacle avoidance</a:t>
            </a:r>
          </a:p>
          <a:p>
            <a:pPr marL="914400" lvl="1" indent="-340360">
              <a:lnSpc>
                <a:spcPts val="2800"/>
              </a:lnSpc>
              <a:spcBef>
                <a:spcPts val="0"/>
              </a:spcBef>
              <a:spcAft>
                <a:spcPts val="0"/>
              </a:spcAft>
              <a:buClr>
                <a:schemeClr val="dk1"/>
              </a:buClr>
              <a:buSzPts val="1760"/>
              <a:buFont typeface="Noto Sans Symbols"/>
              <a:buChar char="○"/>
            </a:pPr>
            <a:r>
              <a:rPr lang="en-US" dirty="0" err="1">
                <a:solidFill>
                  <a:srgbClr val="0C0C0C"/>
                </a:solidFill>
                <a:latin typeface="Arial"/>
                <a:ea typeface="Arial"/>
                <a:cs typeface="Arial"/>
                <a:sym typeface="Arial"/>
              </a:rPr>
              <a:t>Consistnt</a:t>
            </a:r>
            <a:r>
              <a:rPr lang="en-US" dirty="0">
                <a:solidFill>
                  <a:srgbClr val="0C0C0C"/>
                </a:solidFill>
                <a:latin typeface="Arial"/>
                <a:ea typeface="Arial"/>
                <a:cs typeface="Arial"/>
                <a:sym typeface="Arial"/>
              </a:rPr>
              <a:t> 2k+ score with our strategies</a:t>
            </a:r>
          </a:p>
          <a:p>
            <a:pPr marL="457200" indent="-360680">
              <a:lnSpc>
                <a:spcPts val="2800"/>
              </a:lnSpc>
              <a:spcBef>
                <a:spcPts val="0"/>
              </a:spcBef>
              <a:spcAft>
                <a:spcPts val="0"/>
              </a:spcAft>
              <a:buSzPts val="2080"/>
              <a:buFont typeface="Arial" panose="020B0604020202020204" pitchFamily="34" charset="0"/>
              <a:buChar char="●"/>
            </a:pPr>
            <a:r>
              <a:rPr lang="en-US" sz="2200" dirty="0">
                <a:latin typeface="Arial"/>
                <a:ea typeface="Arial"/>
                <a:cs typeface="Arial"/>
                <a:sym typeface="Arial"/>
              </a:rPr>
              <a:t>Main weaknesses</a:t>
            </a:r>
          </a:p>
          <a:p>
            <a:pPr marL="914400" lvl="1" indent="-340360">
              <a:lnSpc>
                <a:spcPts val="2800"/>
              </a:lnSpc>
              <a:spcBef>
                <a:spcPts val="0"/>
              </a:spcBef>
              <a:spcAft>
                <a:spcPts val="0"/>
              </a:spcAft>
              <a:buClr>
                <a:schemeClr val="dk1"/>
              </a:buClr>
              <a:buSzPts val="1760"/>
              <a:buFont typeface="Noto Sans Symbols"/>
              <a:buChar char="○"/>
            </a:pPr>
            <a:r>
              <a:rPr lang="en-US" dirty="0">
                <a:solidFill>
                  <a:srgbClr val="0C0C0C"/>
                </a:solidFill>
                <a:latin typeface="Arial"/>
                <a:ea typeface="Arial"/>
                <a:cs typeface="Arial"/>
                <a:sym typeface="Arial"/>
              </a:rPr>
              <a:t>Inefficient zoning around map for objects</a:t>
            </a:r>
          </a:p>
          <a:p>
            <a:pPr marL="914400" lvl="1" indent="-340360">
              <a:lnSpc>
                <a:spcPts val="2800"/>
              </a:lnSpc>
              <a:spcBef>
                <a:spcPts val="0"/>
              </a:spcBef>
              <a:spcAft>
                <a:spcPts val="0"/>
              </a:spcAft>
              <a:buClr>
                <a:schemeClr val="dk1"/>
              </a:buClr>
              <a:buSzPts val="1760"/>
              <a:buFont typeface="Noto Sans Symbols"/>
              <a:buChar char="○"/>
            </a:pPr>
            <a:r>
              <a:rPr lang="en-US" dirty="0">
                <a:solidFill>
                  <a:srgbClr val="0C0C0C"/>
                </a:solidFill>
                <a:latin typeface="Arial"/>
                <a:ea typeface="Arial"/>
                <a:cs typeface="Arial"/>
                <a:sym typeface="Arial"/>
              </a:rPr>
              <a:t>Bad obstacle and swamp avoidance</a:t>
            </a:r>
          </a:p>
          <a:p>
            <a:pPr marL="457200" indent="-360680">
              <a:lnSpc>
                <a:spcPts val="2800"/>
              </a:lnSpc>
              <a:spcBef>
                <a:spcPts val="0"/>
              </a:spcBef>
              <a:spcAft>
                <a:spcPts val="0"/>
              </a:spcAft>
              <a:buSzPts val="2080"/>
              <a:buFont typeface="Arial" panose="020B0604020202020204" pitchFamily="34" charset="0"/>
              <a:buChar char="●"/>
            </a:pPr>
            <a:r>
              <a:rPr lang="en-US" sz="2200" dirty="0">
                <a:latin typeface="Arial"/>
                <a:ea typeface="Arial"/>
                <a:cs typeface="Arial"/>
                <a:sym typeface="Arial"/>
              </a:rPr>
              <a:t>Generally happy with the score we got but think </a:t>
            </a:r>
          </a:p>
          <a:p>
            <a:pPr marL="457200" indent="0">
              <a:lnSpc>
                <a:spcPts val="2800"/>
              </a:lnSpc>
              <a:spcBef>
                <a:spcPts val="600"/>
              </a:spcBef>
              <a:buSzPts val="2080"/>
              <a:buFont typeface="Wingdings 3" panose="05040102010807070707" pitchFamily="18" charset="2"/>
              <a:buNone/>
            </a:pPr>
            <a:r>
              <a:rPr lang="en-US" sz="2200" dirty="0">
                <a:latin typeface="Arial"/>
                <a:ea typeface="Arial"/>
                <a:cs typeface="Arial"/>
                <a:sym typeface="Arial"/>
              </a:rPr>
              <a:t>we could have done better</a:t>
            </a:r>
          </a:p>
        </p:txBody>
      </p:sp>
      <p:pic>
        <p:nvPicPr>
          <p:cNvPr id="4" name="Google Shape;350;p37">
            <a:extLst>
              <a:ext uri="{FF2B5EF4-FFF2-40B4-BE49-F238E27FC236}">
                <a16:creationId xmlns:a16="http://schemas.microsoft.com/office/drawing/2014/main" id="{80FF5E9F-555A-9D94-D206-FFDF78B46F47}"/>
              </a:ext>
            </a:extLst>
          </p:cNvPr>
          <p:cNvPicPr preferRelativeResize="0"/>
          <p:nvPr/>
        </p:nvPicPr>
        <p:blipFill rotWithShape="1">
          <a:blip r:embed="rId2">
            <a:alphaModFix/>
          </a:blip>
          <a:srcRect/>
          <a:stretch/>
        </p:blipFill>
        <p:spPr>
          <a:xfrm>
            <a:off x="7881401" y="3709528"/>
            <a:ext cx="3583724" cy="2389901"/>
          </a:xfrm>
          <a:prstGeom prst="rect">
            <a:avLst/>
          </a:prstGeom>
          <a:noFill/>
          <a:ln w="19050" cap="flat" cmpd="sng">
            <a:solidFill>
              <a:schemeClr val="dk2"/>
            </a:solidFill>
            <a:prstDash val="solid"/>
            <a:round/>
            <a:headEnd type="none" w="sm" len="sm"/>
            <a:tailEnd type="none" w="sm" len="sm"/>
          </a:ln>
        </p:spPr>
      </p:pic>
      <p:pic>
        <p:nvPicPr>
          <p:cNvPr id="5" name="Picture 6">
            <a:extLst>
              <a:ext uri="{FF2B5EF4-FFF2-40B4-BE49-F238E27FC236}">
                <a16:creationId xmlns:a16="http://schemas.microsoft.com/office/drawing/2014/main" id="{5E657CC6-479D-23F2-9FD2-28FC8078E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086" y="5485205"/>
            <a:ext cx="378814" cy="3788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4346B45A-FE56-C8E6-FEF6-CB5633B584B1}"/>
              </a:ext>
            </a:extLst>
          </p:cNvPr>
          <p:cNvSpPr/>
          <p:nvPr/>
        </p:nvSpPr>
        <p:spPr>
          <a:xfrm>
            <a:off x="4101300" y="4296835"/>
            <a:ext cx="378814" cy="1905844"/>
          </a:xfrm>
          <a:prstGeom prst="roundRect">
            <a:avLst>
              <a:gd name="adj" fmla="val 50000"/>
            </a:avLst>
          </a:prstGeom>
          <a:solidFill>
            <a:srgbClr val="D0C0DA"/>
          </a:solidFill>
          <a:ln>
            <a:solidFill>
              <a:srgbClr val="A788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Rounded Corners 6">
            <a:extLst>
              <a:ext uri="{FF2B5EF4-FFF2-40B4-BE49-F238E27FC236}">
                <a16:creationId xmlns:a16="http://schemas.microsoft.com/office/drawing/2014/main" id="{D0699E11-22D7-679E-5E9D-EDC8100286D0}"/>
              </a:ext>
            </a:extLst>
          </p:cNvPr>
          <p:cNvSpPr/>
          <p:nvPr/>
        </p:nvSpPr>
        <p:spPr>
          <a:xfrm>
            <a:off x="4142508" y="5211730"/>
            <a:ext cx="304800" cy="953516"/>
          </a:xfrm>
          <a:prstGeom prst="roundRect">
            <a:avLst>
              <a:gd name="adj" fmla="val 50000"/>
            </a:avLst>
          </a:prstGeom>
          <a:solidFill>
            <a:srgbClr val="FD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Rounded Corners 7">
            <a:extLst>
              <a:ext uri="{FF2B5EF4-FFF2-40B4-BE49-F238E27FC236}">
                <a16:creationId xmlns:a16="http://schemas.microsoft.com/office/drawing/2014/main" id="{11713BEE-39E6-7EB1-EEA2-11896DE7864E}"/>
              </a:ext>
            </a:extLst>
          </p:cNvPr>
          <p:cNvSpPr/>
          <p:nvPr/>
        </p:nvSpPr>
        <p:spPr>
          <a:xfrm>
            <a:off x="4142508" y="5136189"/>
            <a:ext cx="304800" cy="1028020"/>
          </a:xfrm>
          <a:prstGeom prst="roundRect">
            <a:avLst>
              <a:gd name="adj" fmla="val 50000"/>
            </a:avLst>
          </a:prstGeom>
          <a:solidFill>
            <a:srgbClr val="FD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3416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3"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5"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9" presetClass="emph" presetSubtype="0" fill="hold" grpId="0" nodeType="withEffect">
                                  <p:stCondLst>
                                    <p:cond delay="0"/>
                                  </p:stCondLst>
                                  <p:childTnLst>
                                    <p:animClr clrSpc="rgb" dir="cw">
                                      <p:cBhvr override="childStyle">
                                        <p:cTn id="21" dur="750" fill="hold"/>
                                        <p:tgtEl>
                                          <p:spTgt spid="7"/>
                                        </p:tgtEl>
                                        <p:attrNameLst>
                                          <p:attrName>style.color</p:attrName>
                                        </p:attrNameLst>
                                      </p:cBhvr>
                                      <p:to>
                                        <a:srgbClr val="FECCA6"/>
                                      </p:to>
                                    </p:animClr>
                                    <p:animClr clrSpc="rgb" dir="cw">
                                      <p:cBhvr>
                                        <p:cTn id="22" dur="750" fill="hold"/>
                                        <p:tgtEl>
                                          <p:spTgt spid="7"/>
                                        </p:tgtEl>
                                        <p:attrNameLst>
                                          <p:attrName>fillcolor</p:attrName>
                                        </p:attrNameLst>
                                      </p:cBhvr>
                                      <p:to>
                                        <a:srgbClr val="FECCA6"/>
                                      </p:to>
                                    </p:animClr>
                                    <p:set>
                                      <p:cBhvr>
                                        <p:cTn id="23" dur="750" fill="hold"/>
                                        <p:tgtEl>
                                          <p:spTgt spid="7"/>
                                        </p:tgtEl>
                                        <p:attrNameLst>
                                          <p:attrName>fill.type</p:attrName>
                                        </p:attrNameLst>
                                      </p:cBhvr>
                                      <p:to>
                                        <p:strVal val="solid"/>
                                      </p:to>
                                    </p:set>
                                    <p:set>
                                      <p:cBhvr>
                                        <p:cTn id="24" dur="750" fill="hold"/>
                                        <p:tgtEl>
                                          <p:spTgt spid="7"/>
                                        </p:tgtEl>
                                        <p:attrNameLst>
                                          <p:attrName>fill.on</p:attrName>
                                        </p:attrNameLst>
                                      </p:cBhvr>
                                      <p:to>
                                        <p:strVal val="true"/>
                                      </p:to>
                                    </p:set>
                                  </p:childTnLst>
                                </p:cTn>
                              </p:par>
                              <p:par>
                                <p:cTn id="25" presetID="19" presetClass="emph" presetSubtype="0" fill="hold" grpId="0" nodeType="withEffect">
                                  <p:stCondLst>
                                    <p:cond delay="0"/>
                                  </p:stCondLst>
                                  <p:childTnLst>
                                    <p:animClr clrSpc="rgb" dir="cw">
                                      <p:cBhvr override="childStyle">
                                        <p:cTn id="26" dur="750" fill="hold"/>
                                        <p:tgtEl>
                                          <p:spTgt spid="8"/>
                                        </p:tgtEl>
                                        <p:attrNameLst>
                                          <p:attrName>style.color</p:attrName>
                                        </p:attrNameLst>
                                      </p:cBhvr>
                                      <p:to>
                                        <a:srgbClr val="FECCA6"/>
                                      </p:to>
                                    </p:animClr>
                                    <p:animClr clrSpc="rgb" dir="cw">
                                      <p:cBhvr>
                                        <p:cTn id="27" dur="750" fill="hold"/>
                                        <p:tgtEl>
                                          <p:spTgt spid="8"/>
                                        </p:tgtEl>
                                        <p:attrNameLst>
                                          <p:attrName>fillcolor</p:attrName>
                                        </p:attrNameLst>
                                      </p:cBhvr>
                                      <p:to>
                                        <a:srgbClr val="FECCA6"/>
                                      </p:to>
                                    </p:animClr>
                                    <p:set>
                                      <p:cBhvr>
                                        <p:cTn id="28" dur="750" fill="hold"/>
                                        <p:tgtEl>
                                          <p:spTgt spid="8"/>
                                        </p:tgtEl>
                                        <p:attrNameLst>
                                          <p:attrName>fill.type</p:attrName>
                                        </p:attrNameLst>
                                      </p:cBhvr>
                                      <p:to>
                                        <p:strVal val="solid"/>
                                      </p:to>
                                    </p:set>
                                    <p:set>
                                      <p:cBhvr>
                                        <p:cTn id="29" dur="750" fill="hold"/>
                                        <p:tgtEl>
                                          <p:spTgt spid="8"/>
                                        </p:tgtEl>
                                        <p:attrNameLst>
                                          <p:attrName>fill.on</p:attrName>
                                        </p:attrNameLst>
                                      </p:cBhvr>
                                      <p:to>
                                        <p:strVal val="true"/>
                                      </p:to>
                                    </p:set>
                                  </p:childTnLst>
                                </p:cTn>
                              </p:par>
                              <p:par>
                                <p:cTn id="30" presetID="64" presetClass="path" presetSubtype="0" accel="50000" decel="50000" fill="hold" grpId="1" nodeType="withEffect">
                                  <p:stCondLst>
                                    <p:cond delay="0"/>
                                  </p:stCondLst>
                                  <p:childTnLst>
                                    <p:animMotion origin="layout" path="M -3.54167E-6 -2.59259E-6 L -3.54167E-6 -0.0294 " pathEditMode="relative" rAng="0" ptsTypes="AA">
                                      <p:cBhvr>
                                        <p:cTn id="31" dur="1000" fill="hold"/>
                                        <p:tgtEl>
                                          <p:spTgt spid="8"/>
                                        </p:tgtEl>
                                        <p:attrNameLst>
                                          <p:attrName>ppt_x</p:attrName>
                                          <p:attrName>ppt_y</p:attrName>
                                        </p:attrNameLst>
                                      </p:cBhvr>
                                      <p:rCtr x="0" y="-1481"/>
                                    </p:animMotion>
                                  </p:childTnLst>
                                </p:cTn>
                              </p:par>
                              <p:par>
                                <p:cTn id="32" presetID="10" presetClass="entr" presetSubtype="0" fill="hold" grpId="0" nodeType="with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par>
                                <p:cTn id="35" presetID="42" presetClass="path" presetSubtype="0" accel="50000" decel="50000" fill="hold" grpId="2" nodeType="withEffect">
                                  <p:stCondLst>
                                    <p:cond delay="0"/>
                                  </p:stCondLst>
                                  <p:childTnLst>
                                    <p:animMotion origin="layout" path="M -3.54167E-6 -0.0294 L -3.54167E-6 -0.10602 " pathEditMode="relative" rAng="0" ptsTypes="AA">
                                      <p:cBhvr>
                                        <p:cTn id="36" dur="1000" fill="hold"/>
                                        <p:tgtEl>
                                          <p:spTgt spid="8"/>
                                        </p:tgtEl>
                                        <p:attrNameLst>
                                          <p:attrName>ppt_x</p:attrName>
                                          <p:attrName>ppt_y</p:attrName>
                                        </p:attrNameLst>
                                      </p:cBhvr>
                                      <p:rCtr x="0" y="-3843"/>
                                    </p:animMotion>
                                  </p:childTnLst>
                                </p:cTn>
                              </p:par>
                              <p:par>
                                <p:cTn id="37" presetID="19" presetClass="emph" presetSubtype="0" fill="hold" grpId="1" nodeType="withEffect">
                                  <p:stCondLst>
                                    <p:cond delay="0"/>
                                  </p:stCondLst>
                                  <p:childTnLst>
                                    <p:animClr clrSpc="rgb" dir="cw">
                                      <p:cBhvr override="childStyle">
                                        <p:cTn id="38" dur="1000" fill="hold"/>
                                        <p:tgtEl>
                                          <p:spTgt spid="7"/>
                                        </p:tgtEl>
                                        <p:attrNameLst>
                                          <p:attrName>style.color</p:attrName>
                                        </p:attrNameLst>
                                      </p:cBhvr>
                                      <p:to>
                                        <a:srgbClr val="CAF297"/>
                                      </p:to>
                                    </p:animClr>
                                    <p:animClr clrSpc="rgb" dir="cw">
                                      <p:cBhvr>
                                        <p:cTn id="39" dur="1000" fill="hold"/>
                                        <p:tgtEl>
                                          <p:spTgt spid="7"/>
                                        </p:tgtEl>
                                        <p:attrNameLst>
                                          <p:attrName>fillcolor</p:attrName>
                                        </p:attrNameLst>
                                      </p:cBhvr>
                                      <p:to>
                                        <a:srgbClr val="CAF297"/>
                                      </p:to>
                                    </p:animClr>
                                    <p:set>
                                      <p:cBhvr>
                                        <p:cTn id="40" dur="1000" fill="hold"/>
                                        <p:tgtEl>
                                          <p:spTgt spid="7"/>
                                        </p:tgtEl>
                                        <p:attrNameLst>
                                          <p:attrName>fill.type</p:attrName>
                                        </p:attrNameLst>
                                      </p:cBhvr>
                                      <p:to>
                                        <p:strVal val="solid"/>
                                      </p:to>
                                    </p:set>
                                    <p:set>
                                      <p:cBhvr>
                                        <p:cTn id="41" dur="1000" fill="hold"/>
                                        <p:tgtEl>
                                          <p:spTgt spid="7"/>
                                        </p:tgtEl>
                                        <p:attrNameLst>
                                          <p:attrName>fill.on</p:attrName>
                                        </p:attrNameLst>
                                      </p:cBhvr>
                                      <p:to>
                                        <p:strVal val="true"/>
                                      </p:to>
                                    </p:set>
                                  </p:childTnLst>
                                </p:cTn>
                              </p:par>
                              <p:par>
                                <p:cTn id="42" presetID="19" presetClass="emph" presetSubtype="0" fill="hold" grpId="3" nodeType="withEffect">
                                  <p:stCondLst>
                                    <p:cond delay="0"/>
                                  </p:stCondLst>
                                  <p:childTnLst>
                                    <p:animClr clrSpc="rgb" dir="cw">
                                      <p:cBhvr override="childStyle">
                                        <p:cTn id="43" dur="1000" fill="hold"/>
                                        <p:tgtEl>
                                          <p:spTgt spid="8"/>
                                        </p:tgtEl>
                                        <p:attrNameLst>
                                          <p:attrName>style.color</p:attrName>
                                        </p:attrNameLst>
                                      </p:cBhvr>
                                      <p:to>
                                        <a:srgbClr val="CAF297"/>
                                      </p:to>
                                    </p:animClr>
                                    <p:animClr clrSpc="rgb" dir="cw">
                                      <p:cBhvr>
                                        <p:cTn id="44" dur="1000" fill="hold"/>
                                        <p:tgtEl>
                                          <p:spTgt spid="8"/>
                                        </p:tgtEl>
                                        <p:attrNameLst>
                                          <p:attrName>fillcolor</p:attrName>
                                        </p:attrNameLst>
                                      </p:cBhvr>
                                      <p:to>
                                        <a:srgbClr val="CAF297"/>
                                      </p:to>
                                    </p:animClr>
                                    <p:set>
                                      <p:cBhvr>
                                        <p:cTn id="45" dur="1000" fill="hold"/>
                                        <p:tgtEl>
                                          <p:spTgt spid="8"/>
                                        </p:tgtEl>
                                        <p:attrNameLst>
                                          <p:attrName>fill.type</p:attrName>
                                        </p:attrNameLst>
                                      </p:cBhvr>
                                      <p:to>
                                        <p:strVal val="solid"/>
                                      </p:to>
                                    </p:set>
                                    <p:set>
                                      <p:cBhvr>
                                        <p:cTn id="46" dur="1000" fill="hold"/>
                                        <p:tgtEl>
                                          <p:spTgt spid="8"/>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animEffect transition="in" filter="fade">
                                      <p:cBhvr>
                                        <p:cTn id="51" dur="500"/>
                                        <p:tgtEl>
                                          <p:spTgt spid="3">
                                            <p:txEl>
                                              <p:pRg st="3" end="3"/>
                                            </p:txEl>
                                          </p:spTgt>
                                        </p:tgtEl>
                                      </p:cBhvr>
                                    </p:animEffect>
                                  </p:childTnLst>
                                </p:cTn>
                              </p:par>
                              <p:par>
                                <p:cTn id="52" presetID="1" presetClass="exit" presetSubtype="0" fill="hold" grpId="2" nodeType="withEffect">
                                  <p:stCondLst>
                                    <p:cond delay="0"/>
                                  </p:stCondLst>
                                  <p:childTnLst>
                                    <p:set>
                                      <p:cBhvr>
                                        <p:cTn id="53" dur="1" fill="hold">
                                          <p:stCondLst>
                                            <p:cond delay="0"/>
                                          </p:stCondLst>
                                        </p:cTn>
                                        <p:tgtEl>
                                          <p:spTgt spid="7"/>
                                        </p:tgtEl>
                                        <p:attrNameLst>
                                          <p:attrName>style.visibility</p:attrName>
                                        </p:attrNameLst>
                                      </p:cBhvr>
                                      <p:to>
                                        <p:strVal val="hidden"/>
                                      </p:to>
                                    </p:set>
                                  </p:childTnLst>
                                </p:cTn>
                              </p:par>
                              <p:par>
                                <p:cTn id="54" presetID="1" presetClass="exit" presetSubtype="0" fill="hold" grpId="4" nodeType="withEffect">
                                  <p:stCondLst>
                                    <p:cond delay="0"/>
                                  </p:stCondLst>
                                  <p:childTnLst>
                                    <p:set>
                                      <p:cBhvr>
                                        <p:cTn id="55" dur="1" fill="hold">
                                          <p:stCondLst>
                                            <p:cond delay="0"/>
                                          </p:stCondLst>
                                        </p:cTn>
                                        <p:tgtEl>
                                          <p:spTgt spid="8"/>
                                        </p:tgtEl>
                                        <p:attrNameLst>
                                          <p:attrName>style.visibility</p:attrName>
                                        </p:attrNameLst>
                                      </p:cBhvr>
                                      <p:to>
                                        <p:strVal val="hidden"/>
                                      </p:to>
                                    </p:set>
                                  </p:childTnLst>
                                </p:cTn>
                              </p:par>
                              <p:par>
                                <p:cTn id="56" presetID="1" presetClass="exit"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Effect transition="in" filter="fade">
                                      <p:cBhvr>
                                        <p:cTn id="60" dur="500"/>
                                        <p:tgtEl>
                                          <p:spTgt spid="3">
                                            <p:txEl>
                                              <p:pRg st="4" end="4"/>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Effect transition="in" filter="fade">
                                      <p:cBhvr>
                                        <p:cTn id="63" dur="500"/>
                                        <p:tgtEl>
                                          <p:spTgt spid="3">
                                            <p:txEl>
                                              <p:pRg st="5" end="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fade">
                                      <p:cBhvr>
                                        <p:cTn id="68" dur="500"/>
                                        <p:tgtEl>
                                          <p:spTgt spid="3">
                                            <p:txEl>
                                              <p:pRg st="6" end="6"/>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7" end="7"/>
                                            </p:txEl>
                                          </p:spTgt>
                                        </p:tgtEl>
                                        <p:attrNameLst>
                                          <p:attrName>style.visibility</p:attrName>
                                        </p:attrNameLst>
                                      </p:cBhvr>
                                      <p:to>
                                        <p:strVal val="visible"/>
                                      </p:to>
                                    </p:set>
                                    <p:animEffect transition="in" filter="fade">
                                      <p:cBhvr>
                                        <p:cTn id="71" dur="500"/>
                                        <p:tgtEl>
                                          <p:spTgt spid="3">
                                            <p:txEl>
                                              <p:pRg st="7" end="7"/>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6" grpId="1" animBg="1"/>
      <p:bldP spid="7" grpId="0" animBg="1"/>
      <p:bldP spid="7" grpId="1" animBg="1"/>
      <p:bldP spid="7" grpId="2" animBg="1"/>
      <p:bldP spid="7" grpId="3" animBg="1"/>
      <p:bldP spid="8" grpId="0" animBg="1"/>
      <p:bldP spid="8" grpId="1" animBg="1"/>
      <p:bldP spid="8" grpId="2" animBg="1"/>
      <p:bldP spid="8" grpId="3" animBg="1"/>
      <p:bldP spid="8" grpId="4" animBg="1"/>
      <p:bldP spid="8" grpId="5"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6;p38">
            <a:extLst>
              <a:ext uri="{FF2B5EF4-FFF2-40B4-BE49-F238E27FC236}">
                <a16:creationId xmlns:a16="http://schemas.microsoft.com/office/drawing/2014/main" id="{258991D7-887B-4B48-FE42-D2B373C57C2F}"/>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SG" dirty="0"/>
              <a:t>Conclusion </a:t>
            </a:r>
            <a:endParaRPr dirty="0"/>
          </a:p>
        </p:txBody>
      </p:sp>
      <p:sp>
        <p:nvSpPr>
          <p:cNvPr id="3" name="Google Shape;357;p38">
            <a:extLst>
              <a:ext uri="{FF2B5EF4-FFF2-40B4-BE49-F238E27FC236}">
                <a16:creationId xmlns:a16="http://schemas.microsoft.com/office/drawing/2014/main" id="{0AA815FD-BE59-C8EA-8966-ACBF8E8B27C5}"/>
              </a:ext>
            </a:extLst>
          </p:cNvPr>
          <p:cNvSpPr txBox="1">
            <a:spLocks/>
          </p:cNvSpPr>
          <p:nvPr/>
        </p:nvSpPr>
        <p:spPr>
          <a:xfrm>
            <a:off x="552325" y="2507400"/>
            <a:ext cx="7012200" cy="43506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96520" indent="0">
              <a:spcBef>
                <a:spcPts val="520"/>
              </a:spcBef>
              <a:spcAft>
                <a:spcPts val="0"/>
              </a:spcAft>
              <a:buSzPts val="2080"/>
              <a:buFont typeface="Wingdings 3" panose="05040102010807070707" pitchFamily="18" charset="2"/>
              <a:buNone/>
            </a:pPr>
            <a:r>
              <a:rPr lang="en-US" sz="2400" b="1" dirty="0">
                <a:latin typeface="Arial"/>
                <a:ea typeface="Arial"/>
                <a:cs typeface="Arial"/>
                <a:sym typeface="Arial"/>
              </a:rPr>
              <a:t>What can be improved?</a:t>
            </a:r>
          </a:p>
          <a:p>
            <a:pPr marL="457200" indent="-360680">
              <a:lnSpc>
                <a:spcPct val="150000"/>
              </a:lnSpc>
              <a:spcBef>
                <a:spcPts val="600"/>
              </a:spcBef>
              <a:spcAft>
                <a:spcPts val="0"/>
              </a:spcAft>
              <a:buClr>
                <a:schemeClr val="bg1">
                  <a:lumMod val="85000"/>
                </a:schemeClr>
              </a:buClr>
              <a:buSzPts val="2080"/>
              <a:buFont typeface="Arial" panose="020B0604020202020204" pitchFamily="34" charset="0"/>
              <a:buChar char="●"/>
            </a:pPr>
            <a:r>
              <a:rPr lang="en-US" sz="2400" dirty="0">
                <a:solidFill>
                  <a:schemeClr val="bg1">
                    <a:lumMod val="85000"/>
                  </a:schemeClr>
                </a:solidFill>
                <a:latin typeface="Arial"/>
                <a:ea typeface="Arial"/>
                <a:cs typeface="Arial"/>
                <a:sym typeface="Arial"/>
              </a:rPr>
              <a:t>Efficiency of zoning around map for object</a:t>
            </a:r>
          </a:p>
          <a:p>
            <a:pPr marL="457200" indent="-360680">
              <a:lnSpc>
                <a:spcPct val="150000"/>
              </a:lnSpc>
              <a:spcBef>
                <a:spcPts val="0"/>
              </a:spcBef>
              <a:spcAft>
                <a:spcPts val="0"/>
              </a:spcAft>
              <a:buClr>
                <a:schemeClr val="bg1">
                  <a:lumMod val="85000"/>
                </a:schemeClr>
              </a:buClr>
              <a:buSzPts val="2080"/>
              <a:buFont typeface="Arial" panose="020B0604020202020204" pitchFamily="34" charset="0"/>
              <a:buChar char="●"/>
            </a:pPr>
            <a:r>
              <a:rPr lang="en-US" sz="2400" dirty="0">
                <a:solidFill>
                  <a:schemeClr val="bg1">
                    <a:lumMod val="85000"/>
                  </a:schemeClr>
                </a:solidFill>
                <a:latin typeface="Arial"/>
                <a:ea typeface="Arial"/>
                <a:cs typeface="Arial"/>
                <a:sym typeface="Arial"/>
              </a:rPr>
              <a:t>Obstacle and swamp avoidance</a:t>
            </a:r>
          </a:p>
        </p:txBody>
      </p:sp>
      <p:pic>
        <p:nvPicPr>
          <p:cNvPr id="4" name="Picture 3">
            <a:extLst>
              <a:ext uri="{FF2B5EF4-FFF2-40B4-BE49-F238E27FC236}">
                <a16:creationId xmlns:a16="http://schemas.microsoft.com/office/drawing/2014/main" id="{331D7174-47B0-A6D2-1FB8-89927A4363F7}"/>
              </a:ext>
            </a:extLst>
          </p:cNvPr>
          <p:cNvPicPr>
            <a:picLocks noChangeAspect="1"/>
          </p:cNvPicPr>
          <p:nvPr/>
        </p:nvPicPr>
        <p:blipFill>
          <a:blip r:embed="rId2"/>
          <a:stretch>
            <a:fillRect/>
          </a:stretch>
        </p:blipFill>
        <p:spPr>
          <a:xfrm>
            <a:off x="7901885" y="2341987"/>
            <a:ext cx="3471800" cy="3492838"/>
          </a:xfrm>
          <a:prstGeom prst="rect">
            <a:avLst/>
          </a:prstGeom>
        </p:spPr>
      </p:pic>
      <p:sp>
        <p:nvSpPr>
          <p:cNvPr id="5" name="Google Shape;357;p38">
            <a:extLst>
              <a:ext uri="{FF2B5EF4-FFF2-40B4-BE49-F238E27FC236}">
                <a16:creationId xmlns:a16="http://schemas.microsoft.com/office/drawing/2014/main" id="{12AE1996-C6DE-8BE3-0FCE-BBBFA0310C42}"/>
              </a:ext>
            </a:extLst>
          </p:cNvPr>
          <p:cNvSpPr txBox="1">
            <a:spLocks/>
          </p:cNvSpPr>
          <p:nvPr/>
        </p:nvSpPr>
        <p:spPr>
          <a:xfrm>
            <a:off x="552325" y="2934467"/>
            <a:ext cx="7349560" cy="25736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0680" algn="l" rtl="0">
              <a:lnSpc>
                <a:spcPct val="100000"/>
              </a:lnSpc>
              <a:spcBef>
                <a:spcPts val="520"/>
              </a:spcBef>
              <a:spcAft>
                <a:spcPts val="0"/>
              </a:spcAft>
              <a:buClr>
                <a:schemeClr val="dk1"/>
              </a:buClr>
              <a:buSzPts val="2080"/>
              <a:buFont typeface="Noto Sans Symbols"/>
              <a:buChar char="▶"/>
              <a:defRPr sz="2600" b="0" i="0" u="none" strike="noStrike" cap="none">
                <a:solidFill>
                  <a:srgbClr val="0C0C0C"/>
                </a:solidFill>
                <a:latin typeface="Meiryo"/>
                <a:ea typeface="Meiryo"/>
                <a:cs typeface="Meiryo"/>
                <a:sym typeface="Meiryo"/>
              </a:defRPr>
            </a:lvl1pPr>
            <a:lvl2pPr marL="914400" marR="0" lvl="1" indent="-340360" algn="l" rtl="0">
              <a:lnSpc>
                <a:spcPct val="100000"/>
              </a:lnSpc>
              <a:spcBef>
                <a:spcPts val="600"/>
              </a:spcBef>
              <a:spcAft>
                <a:spcPts val="0"/>
              </a:spcAft>
              <a:buClr>
                <a:schemeClr val="dk1"/>
              </a:buClr>
              <a:buSzPts val="1760"/>
              <a:buFont typeface="Noto Sans Symbols"/>
              <a:buChar char="▶"/>
              <a:defRPr sz="2200" b="0" i="0" u="none" strike="noStrike" cap="none">
                <a:solidFill>
                  <a:srgbClr val="0C0C0C"/>
                </a:solidFill>
                <a:latin typeface="Meiryo"/>
                <a:ea typeface="Meiryo"/>
                <a:cs typeface="Meiryo"/>
                <a:sym typeface="Meiryo"/>
              </a:defRPr>
            </a:lvl2pPr>
            <a:lvl3pPr marL="1371600" marR="0" lvl="2"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3pPr>
            <a:lvl4pPr marL="1828800" marR="0" lvl="3"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4pPr>
            <a:lvl5pPr marL="2286000" marR="0" lvl="4" indent="-320039" algn="l" rtl="0">
              <a:lnSpc>
                <a:spcPct val="100000"/>
              </a:lnSpc>
              <a:spcBef>
                <a:spcPts val="600"/>
              </a:spcBef>
              <a:spcAft>
                <a:spcPts val="0"/>
              </a:spcAft>
              <a:buClr>
                <a:schemeClr val="dk1"/>
              </a:buClr>
              <a:buSzPts val="1440"/>
              <a:buFont typeface="Noto Sans Symbols"/>
              <a:buChar char="▶"/>
              <a:defRPr sz="1600" b="0" i="0" u="none" strike="noStrike" cap="none">
                <a:solidFill>
                  <a:srgbClr val="0C0C0C"/>
                </a:solidFill>
                <a:latin typeface="Meiryo"/>
                <a:ea typeface="Meiryo"/>
                <a:cs typeface="Meiryo"/>
                <a:sym typeface="Meiryo"/>
              </a:defRPr>
            </a:lvl5pPr>
            <a:lvl6pPr marL="2743200" marR="0" lvl="5"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6pPr>
            <a:lvl7pPr marL="3200400" marR="0" lvl="6" indent="-320039"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7pPr>
            <a:lvl8pPr marL="3657600" marR="0" lvl="7" indent="-320040" algn="l" rtl="0">
              <a:lnSpc>
                <a:spcPct val="100000"/>
              </a:lnSpc>
              <a:spcBef>
                <a:spcPts val="600"/>
              </a:spcBef>
              <a:spcAft>
                <a:spcPts val="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8pPr>
            <a:lvl9pPr marL="4114800" marR="0" lvl="8" indent="-320040" algn="l" rtl="0">
              <a:lnSpc>
                <a:spcPct val="100000"/>
              </a:lnSpc>
              <a:spcBef>
                <a:spcPts val="600"/>
              </a:spcBef>
              <a:spcAft>
                <a:spcPts val="600"/>
              </a:spcAft>
              <a:buClr>
                <a:schemeClr val="dk1"/>
              </a:buClr>
              <a:buSzPts val="1440"/>
              <a:buFont typeface="Noto Sans Symbols"/>
              <a:buChar char="▶"/>
              <a:defRPr sz="1400" b="0" i="0" u="none" strike="noStrike" cap="none">
                <a:solidFill>
                  <a:srgbClr val="4FACF3"/>
                </a:solidFill>
                <a:latin typeface="Century Gothic"/>
                <a:ea typeface="Century Gothic"/>
                <a:cs typeface="Century Gothic"/>
                <a:sym typeface="Century Gothic"/>
              </a:defRPr>
            </a:lvl9pPr>
          </a:lstStyle>
          <a:p>
            <a:pPr>
              <a:lnSpc>
                <a:spcPct val="150000"/>
              </a:lnSpc>
              <a:spcBef>
                <a:spcPts val="600"/>
              </a:spcBef>
              <a:buClr>
                <a:schemeClr val="tx1"/>
              </a:buClr>
              <a:buFont typeface="Noto Sans Symbols"/>
              <a:buChar char="●"/>
            </a:pPr>
            <a:r>
              <a:rPr lang="en-US" sz="2400" dirty="0">
                <a:solidFill>
                  <a:schemeClr val="tx1"/>
                </a:solidFill>
                <a:latin typeface="Arial"/>
                <a:ea typeface="Arial"/>
                <a:cs typeface="Arial"/>
                <a:sym typeface="Arial"/>
              </a:rPr>
              <a:t>Efficiency of zoning around map for objects</a:t>
            </a:r>
          </a:p>
          <a:p>
            <a:pPr>
              <a:lnSpc>
                <a:spcPct val="150000"/>
              </a:lnSpc>
              <a:spcBef>
                <a:spcPts val="0"/>
              </a:spcBef>
              <a:buClr>
                <a:schemeClr val="tx1"/>
              </a:buClr>
              <a:buFont typeface="Noto Sans Symbols"/>
              <a:buChar char="●"/>
            </a:pPr>
            <a:r>
              <a:rPr lang="en-US" sz="2400" dirty="0">
                <a:solidFill>
                  <a:schemeClr val="tx1"/>
                </a:solidFill>
                <a:latin typeface="Arial"/>
                <a:ea typeface="Arial"/>
                <a:cs typeface="Arial"/>
                <a:sym typeface="Arial"/>
              </a:rPr>
              <a:t>Obstacle and swamp avoidance</a:t>
            </a:r>
          </a:p>
        </p:txBody>
      </p:sp>
    </p:spTree>
    <p:extLst>
      <p:ext uri="{BB962C8B-B14F-4D97-AF65-F5344CB8AC3E}">
        <p14:creationId xmlns:p14="http://schemas.microsoft.com/office/powerpoint/2010/main" val="44094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4;p39">
            <a:extLst>
              <a:ext uri="{FF2B5EF4-FFF2-40B4-BE49-F238E27FC236}">
                <a16:creationId xmlns:a16="http://schemas.microsoft.com/office/drawing/2014/main" id="{BE984837-20F8-1ADC-180B-69914203FEC5}"/>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SG"/>
              <a:t>Learning experience</a:t>
            </a:r>
            <a:endParaRPr/>
          </a:p>
        </p:txBody>
      </p:sp>
      <p:sp>
        <p:nvSpPr>
          <p:cNvPr id="3" name="Google Shape;365;p39">
            <a:extLst>
              <a:ext uri="{FF2B5EF4-FFF2-40B4-BE49-F238E27FC236}">
                <a16:creationId xmlns:a16="http://schemas.microsoft.com/office/drawing/2014/main" id="{E057DBC5-1422-8F25-FB63-B97A776EFBD1}"/>
              </a:ext>
            </a:extLst>
          </p:cNvPr>
          <p:cNvSpPr txBox="1">
            <a:spLocks/>
          </p:cNvSpPr>
          <p:nvPr/>
        </p:nvSpPr>
        <p:spPr>
          <a:xfrm>
            <a:off x="553250" y="1659001"/>
            <a:ext cx="6957300" cy="41046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63500" indent="0">
              <a:lnSpc>
                <a:spcPct val="150000"/>
              </a:lnSpc>
              <a:spcBef>
                <a:spcPts val="520"/>
              </a:spcBef>
              <a:spcAft>
                <a:spcPts val="0"/>
              </a:spcAft>
              <a:buSzPts val="2600"/>
              <a:buFont typeface="Wingdings 3" panose="05040102010807070707" pitchFamily="18" charset="2"/>
              <a:buNone/>
            </a:pPr>
            <a:endParaRPr lang="en-US" sz="2400" dirty="0">
              <a:latin typeface="Arial"/>
              <a:ea typeface="Arial"/>
              <a:cs typeface="Arial"/>
              <a:sym typeface="Arial"/>
            </a:endParaRPr>
          </a:p>
          <a:p>
            <a:pPr marL="457200" indent="-393700">
              <a:lnSpc>
                <a:spcPct val="150000"/>
              </a:lnSpc>
              <a:spcBef>
                <a:spcPts val="0"/>
              </a:spcBef>
              <a:spcAft>
                <a:spcPts val="0"/>
              </a:spcAft>
              <a:buSzPts val="2600"/>
              <a:buFont typeface="Arial" panose="020B0604020202020204" pitchFamily="34" charset="0"/>
              <a:buChar char="●"/>
            </a:pPr>
            <a:r>
              <a:rPr lang="en-US" sz="2400" dirty="0">
                <a:latin typeface="Arial"/>
                <a:ea typeface="Arial"/>
                <a:cs typeface="Arial"/>
                <a:sym typeface="Arial"/>
              </a:rPr>
              <a:t>A* search</a:t>
            </a:r>
          </a:p>
          <a:p>
            <a:pPr marL="457200" indent="-393700">
              <a:lnSpc>
                <a:spcPct val="150000"/>
              </a:lnSpc>
              <a:spcBef>
                <a:spcPts val="0"/>
              </a:spcBef>
              <a:spcAft>
                <a:spcPts val="0"/>
              </a:spcAft>
              <a:buSzPts val="2600"/>
              <a:buFont typeface="Arial" panose="020B0604020202020204" pitchFamily="34" charset="0"/>
              <a:buChar char="●"/>
            </a:pPr>
            <a:r>
              <a:rPr lang="en-US" sz="2400" dirty="0">
                <a:latin typeface="Arial"/>
                <a:ea typeface="Arial"/>
                <a:cs typeface="Arial"/>
                <a:sym typeface="Arial"/>
              </a:rPr>
              <a:t>Trigonometry application</a:t>
            </a:r>
          </a:p>
          <a:p>
            <a:pPr marL="457200" indent="-393700">
              <a:lnSpc>
                <a:spcPct val="150000"/>
              </a:lnSpc>
              <a:spcBef>
                <a:spcPts val="0"/>
              </a:spcBef>
              <a:spcAft>
                <a:spcPts val="0"/>
              </a:spcAft>
              <a:buSzPts val="2600"/>
              <a:buFont typeface="Arial" panose="020B0604020202020204" pitchFamily="34" charset="0"/>
              <a:buChar char="●"/>
            </a:pPr>
            <a:r>
              <a:rPr lang="en-US" sz="2400" dirty="0">
                <a:latin typeface="Arial"/>
                <a:ea typeface="Arial"/>
                <a:cs typeface="Arial"/>
                <a:sym typeface="Arial"/>
              </a:rPr>
              <a:t>OpenCV</a:t>
            </a:r>
          </a:p>
          <a:p>
            <a:pPr marL="457200" indent="-393700">
              <a:lnSpc>
                <a:spcPct val="150000"/>
              </a:lnSpc>
              <a:spcBef>
                <a:spcPts val="0"/>
              </a:spcBef>
              <a:spcAft>
                <a:spcPts val="0"/>
              </a:spcAft>
              <a:buSzPts val="2600"/>
              <a:buFont typeface="Arial" panose="020B0604020202020204" pitchFamily="34" charset="0"/>
              <a:buChar char="●"/>
            </a:pPr>
            <a:r>
              <a:rPr lang="en-US" sz="2400" dirty="0">
                <a:latin typeface="Arial"/>
                <a:ea typeface="Arial"/>
                <a:cs typeface="Arial"/>
                <a:sym typeface="Arial"/>
              </a:rPr>
              <a:t>Debugging</a:t>
            </a:r>
          </a:p>
          <a:p>
            <a:pPr marL="457200" indent="-393700">
              <a:lnSpc>
                <a:spcPct val="150000"/>
              </a:lnSpc>
              <a:spcBef>
                <a:spcPts val="0"/>
              </a:spcBef>
              <a:spcAft>
                <a:spcPts val="0"/>
              </a:spcAft>
              <a:buSzPts val="2600"/>
              <a:buFont typeface="Arial" panose="020B0604020202020204" pitchFamily="34" charset="0"/>
              <a:buChar char="●"/>
            </a:pPr>
            <a:r>
              <a:rPr lang="en-US" sz="2400">
                <a:latin typeface="Arial"/>
                <a:ea typeface="Arial"/>
                <a:cs typeface="Arial"/>
                <a:sym typeface="Arial"/>
              </a:rPr>
              <a:t>PID Control</a:t>
            </a:r>
            <a:endParaRPr lang="en-US" sz="2400" dirty="0">
              <a:latin typeface="Arial"/>
              <a:ea typeface="Arial"/>
              <a:cs typeface="Arial"/>
              <a:sym typeface="Arial"/>
            </a:endParaRPr>
          </a:p>
        </p:txBody>
      </p:sp>
      <p:pic>
        <p:nvPicPr>
          <p:cNvPr id="4" name="Google Shape;367;p39">
            <a:extLst>
              <a:ext uri="{FF2B5EF4-FFF2-40B4-BE49-F238E27FC236}">
                <a16:creationId xmlns:a16="http://schemas.microsoft.com/office/drawing/2014/main" id="{621336F0-5376-4BFB-D853-CBAB8C7DAE0B}"/>
              </a:ext>
            </a:extLst>
          </p:cNvPr>
          <p:cNvPicPr preferRelativeResize="0"/>
          <p:nvPr/>
        </p:nvPicPr>
        <p:blipFill rotWithShape="1">
          <a:blip r:embed="rId2">
            <a:alphaModFix/>
          </a:blip>
          <a:srcRect/>
          <a:stretch/>
        </p:blipFill>
        <p:spPr>
          <a:xfrm>
            <a:off x="6853222" y="4161500"/>
            <a:ext cx="5289406" cy="2297124"/>
          </a:xfrm>
          <a:prstGeom prst="rect">
            <a:avLst/>
          </a:prstGeom>
          <a:noFill/>
          <a:ln>
            <a:noFill/>
          </a:ln>
        </p:spPr>
      </p:pic>
      <p:pic>
        <p:nvPicPr>
          <p:cNvPr id="5" name="Google Shape;368;p39">
            <a:extLst>
              <a:ext uri="{FF2B5EF4-FFF2-40B4-BE49-F238E27FC236}">
                <a16:creationId xmlns:a16="http://schemas.microsoft.com/office/drawing/2014/main" id="{9FA36DFF-E780-4EDA-E062-8C92013ECC81}"/>
              </a:ext>
            </a:extLst>
          </p:cNvPr>
          <p:cNvPicPr preferRelativeResize="0"/>
          <p:nvPr/>
        </p:nvPicPr>
        <p:blipFill rotWithShape="1">
          <a:blip r:embed="rId3">
            <a:alphaModFix/>
          </a:blip>
          <a:srcRect/>
          <a:stretch/>
        </p:blipFill>
        <p:spPr>
          <a:xfrm>
            <a:off x="7499765" y="2003998"/>
            <a:ext cx="3646774" cy="2051300"/>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73646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decel="10000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4;p40">
            <a:extLst>
              <a:ext uri="{FF2B5EF4-FFF2-40B4-BE49-F238E27FC236}">
                <a16:creationId xmlns:a16="http://schemas.microsoft.com/office/drawing/2014/main" id="{19EFC0E5-23E7-26D6-14E9-A1DD29427B6B}"/>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SG"/>
              <a:t>Acknowledgements</a:t>
            </a:r>
            <a:endParaRPr/>
          </a:p>
        </p:txBody>
      </p:sp>
      <p:sp>
        <p:nvSpPr>
          <p:cNvPr id="3" name="Google Shape;375;p40">
            <a:extLst>
              <a:ext uri="{FF2B5EF4-FFF2-40B4-BE49-F238E27FC236}">
                <a16:creationId xmlns:a16="http://schemas.microsoft.com/office/drawing/2014/main" id="{53A6BE88-FC4C-DB17-0249-A4D3FB82FF18}"/>
              </a:ext>
            </a:extLst>
          </p:cNvPr>
          <p:cNvSpPr txBox="1">
            <a:spLocks/>
          </p:cNvSpPr>
          <p:nvPr/>
        </p:nvSpPr>
        <p:spPr>
          <a:xfrm>
            <a:off x="553254" y="2121378"/>
            <a:ext cx="10933800" cy="38985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lnSpc>
                <a:spcPct val="150000"/>
              </a:lnSpc>
              <a:spcBef>
                <a:spcPts val="520"/>
              </a:spcBef>
              <a:spcAft>
                <a:spcPts val="0"/>
              </a:spcAft>
              <a:buSzPts val="2080"/>
              <a:buFont typeface="Arial" panose="020B0604020202020204" pitchFamily="34" charset="0"/>
              <a:buChar char="●"/>
            </a:pPr>
            <a:r>
              <a:rPr lang="en-US" sz="2400" dirty="0">
                <a:latin typeface="Arial"/>
                <a:ea typeface="Arial"/>
                <a:cs typeface="Arial"/>
                <a:sym typeface="Arial"/>
              </a:rPr>
              <a:t>We would like to show our gratitude to our seniors who have guided us throughout the competition</a:t>
            </a:r>
          </a:p>
          <a:p>
            <a:pPr marL="457200" indent="-360680">
              <a:lnSpc>
                <a:spcPct val="150000"/>
              </a:lnSpc>
              <a:spcBef>
                <a:spcPts val="0"/>
              </a:spcBef>
              <a:spcAft>
                <a:spcPts val="0"/>
              </a:spcAft>
              <a:buSzPts val="2080"/>
              <a:buFont typeface="Arial" panose="020B0604020202020204" pitchFamily="34" charset="0"/>
              <a:buChar char="●"/>
            </a:pPr>
            <a:r>
              <a:rPr lang="en-US" sz="2400" dirty="0">
                <a:latin typeface="Arial"/>
                <a:ea typeface="Arial"/>
                <a:cs typeface="Arial"/>
                <a:sym typeface="Arial"/>
              </a:rPr>
              <a:t>Our teachers for letting us participate in the competition</a:t>
            </a:r>
          </a:p>
          <a:p>
            <a:pPr marL="457200" indent="-360680">
              <a:lnSpc>
                <a:spcPct val="150000"/>
              </a:lnSpc>
              <a:spcBef>
                <a:spcPts val="0"/>
              </a:spcBef>
              <a:spcAft>
                <a:spcPts val="0"/>
              </a:spcAft>
              <a:buSzPts val="2080"/>
              <a:buFont typeface="Arial" panose="020B0604020202020204" pitchFamily="34" charset="0"/>
              <a:buChar char="●"/>
            </a:pPr>
            <a:r>
              <a:rPr lang="en-US" sz="2400" dirty="0">
                <a:latin typeface="Arial"/>
                <a:ea typeface="Arial"/>
                <a:cs typeface="Arial"/>
                <a:sym typeface="Arial"/>
              </a:rPr>
              <a:t>The </a:t>
            </a:r>
            <a:r>
              <a:rPr lang="en-US" sz="2400" dirty="0" err="1">
                <a:latin typeface="Arial"/>
                <a:ea typeface="Arial"/>
                <a:cs typeface="Arial"/>
                <a:sym typeface="Arial"/>
              </a:rPr>
              <a:t>organisers</a:t>
            </a:r>
            <a:r>
              <a:rPr lang="en-US" sz="2400" dirty="0">
                <a:latin typeface="Arial"/>
                <a:ea typeface="Arial"/>
                <a:cs typeface="Arial"/>
                <a:sym typeface="Arial"/>
              </a:rPr>
              <a:t> for </a:t>
            </a:r>
            <a:r>
              <a:rPr lang="en-US" sz="2400" dirty="0" err="1">
                <a:latin typeface="Arial"/>
                <a:ea typeface="Arial"/>
                <a:cs typeface="Arial"/>
                <a:sym typeface="Arial"/>
              </a:rPr>
              <a:t>organising</a:t>
            </a:r>
            <a:r>
              <a:rPr lang="en-US" sz="2400" dirty="0">
                <a:latin typeface="Arial"/>
                <a:ea typeface="Arial"/>
                <a:cs typeface="Arial"/>
                <a:sym typeface="Arial"/>
              </a:rPr>
              <a:t> and managing the competition</a:t>
            </a:r>
          </a:p>
        </p:txBody>
      </p:sp>
      <p:pic>
        <p:nvPicPr>
          <p:cNvPr id="4" name="Google Shape;376;p40">
            <a:extLst>
              <a:ext uri="{FF2B5EF4-FFF2-40B4-BE49-F238E27FC236}">
                <a16:creationId xmlns:a16="http://schemas.microsoft.com/office/drawing/2014/main" id="{E23D2BE8-E96E-5AB2-98FC-6A45E0F8F3B8}"/>
              </a:ext>
            </a:extLst>
          </p:cNvPr>
          <p:cNvPicPr preferRelativeResize="0"/>
          <p:nvPr/>
        </p:nvPicPr>
        <p:blipFill rotWithShape="1">
          <a:blip r:embed="rId2">
            <a:alphaModFix/>
          </a:blip>
          <a:srcRect l="3436" t="4376" r="3376" b="6691"/>
          <a:stretch/>
        </p:blipFill>
        <p:spPr>
          <a:xfrm>
            <a:off x="9407525" y="4089400"/>
            <a:ext cx="2090738" cy="2095500"/>
          </a:xfrm>
          <a:prstGeom prst="ellipse">
            <a:avLst/>
          </a:prstGeom>
          <a:noFill/>
          <a:ln>
            <a:noFill/>
          </a:ln>
        </p:spPr>
      </p:pic>
    </p:spTree>
    <p:extLst>
      <p:ext uri="{BB962C8B-B14F-4D97-AF65-F5344CB8AC3E}">
        <p14:creationId xmlns:p14="http://schemas.microsoft.com/office/powerpoint/2010/main" val="4056067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82;p41">
            <a:extLst>
              <a:ext uri="{FF2B5EF4-FFF2-40B4-BE49-F238E27FC236}">
                <a16:creationId xmlns:a16="http://schemas.microsoft.com/office/drawing/2014/main" id="{58339228-4B03-33BD-3CC2-C82040C0B86F}"/>
              </a:ext>
            </a:extLst>
          </p:cNvPr>
          <p:cNvPicPr preferRelativeResize="0"/>
          <p:nvPr/>
        </p:nvPicPr>
        <p:blipFill rotWithShape="1">
          <a:blip r:embed="rId2">
            <a:alphaModFix/>
          </a:blip>
          <a:srcRect/>
          <a:stretch/>
        </p:blipFill>
        <p:spPr>
          <a:xfrm>
            <a:off x="5965000" y="3520725"/>
            <a:ext cx="5752050" cy="2876000"/>
          </a:xfrm>
          <a:prstGeom prst="rect">
            <a:avLst/>
          </a:prstGeom>
          <a:noFill/>
          <a:ln>
            <a:noFill/>
          </a:ln>
        </p:spPr>
      </p:pic>
      <p:sp>
        <p:nvSpPr>
          <p:cNvPr id="3" name="Google Shape;383;p41">
            <a:extLst>
              <a:ext uri="{FF2B5EF4-FFF2-40B4-BE49-F238E27FC236}">
                <a16:creationId xmlns:a16="http://schemas.microsoft.com/office/drawing/2014/main" id="{6FD07F3B-2DB3-0A29-F827-C41C2542E960}"/>
              </a:ext>
            </a:extLst>
          </p:cNvPr>
          <p:cNvSpPr txBox="1">
            <a:spLocks noGrp="1"/>
          </p:cNvSpPr>
          <p:nvPr>
            <p:ph type="title"/>
          </p:nvPr>
        </p:nvSpPr>
        <p:spPr>
          <a:xfrm>
            <a:off x="1828812" y="2354025"/>
            <a:ext cx="8534400" cy="1697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3200"/>
              <a:buNone/>
            </a:pPr>
            <a:r>
              <a:rPr lang="en-SG"/>
              <a:t>“No matter how much falls on us, we keep plowing ahead. That’s the only way to keep the roads clear”</a:t>
            </a:r>
            <a:endParaRPr/>
          </a:p>
        </p:txBody>
      </p:sp>
      <p:sp>
        <p:nvSpPr>
          <p:cNvPr id="4" name="Google Shape;384;p41">
            <a:extLst>
              <a:ext uri="{FF2B5EF4-FFF2-40B4-BE49-F238E27FC236}">
                <a16:creationId xmlns:a16="http://schemas.microsoft.com/office/drawing/2014/main" id="{1B9F3076-439E-5C62-AC5D-4CFEB6C239E0}"/>
              </a:ext>
            </a:extLst>
          </p:cNvPr>
          <p:cNvSpPr txBox="1">
            <a:spLocks/>
          </p:cNvSpPr>
          <p:nvPr/>
        </p:nvSpPr>
        <p:spPr>
          <a:xfrm>
            <a:off x="1828061" y="4051431"/>
            <a:ext cx="8535900" cy="8604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spcBef>
                <a:spcPts val="560"/>
              </a:spcBef>
              <a:buSzPts val="2240"/>
              <a:buFont typeface="Wingdings 3" panose="05040102010807070707" pitchFamily="18" charset="2"/>
              <a:buNone/>
            </a:pPr>
            <a:r>
              <a:rPr lang="en-SG"/>
              <a:t>~ Greg Kincaid</a:t>
            </a:r>
          </a:p>
        </p:txBody>
      </p:sp>
    </p:spTree>
    <p:extLst>
      <p:ext uri="{BB962C8B-B14F-4D97-AF65-F5344CB8AC3E}">
        <p14:creationId xmlns:p14="http://schemas.microsoft.com/office/powerpoint/2010/main" val="1512950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3837AEEB-3415-F78D-57E3-7595CC49B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4520" y="411139"/>
            <a:ext cx="807027" cy="955206"/>
          </a:xfrm>
          <a:prstGeom prst="rect">
            <a:avLst/>
          </a:prstGeom>
        </p:spPr>
      </p:pic>
      <p:sp>
        <p:nvSpPr>
          <p:cNvPr id="9" name="Google Shape;390;p42">
            <a:extLst>
              <a:ext uri="{FF2B5EF4-FFF2-40B4-BE49-F238E27FC236}">
                <a16:creationId xmlns:a16="http://schemas.microsoft.com/office/drawing/2014/main" id="{4D4DA888-87F2-C347-060C-5EE20EB2B916}"/>
              </a:ext>
            </a:extLst>
          </p:cNvPr>
          <p:cNvSpPr txBox="1">
            <a:spLocks noGrp="1"/>
          </p:cNvSpPr>
          <p:nvPr>
            <p:ph type="ctrTitle"/>
          </p:nvPr>
        </p:nvSpPr>
        <p:spPr>
          <a:xfrm>
            <a:off x="617536" y="2107097"/>
            <a:ext cx="10526700" cy="2116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4400"/>
              <a:buNone/>
            </a:pPr>
            <a:r>
              <a:rPr lang="en-SG"/>
              <a:t>Thank you for your attention!</a:t>
            </a:r>
            <a:endParaRPr/>
          </a:p>
        </p:txBody>
      </p:sp>
      <p:sp>
        <p:nvSpPr>
          <p:cNvPr id="10" name="Google Shape;391;p42">
            <a:extLst>
              <a:ext uri="{FF2B5EF4-FFF2-40B4-BE49-F238E27FC236}">
                <a16:creationId xmlns:a16="http://schemas.microsoft.com/office/drawing/2014/main" id="{8E4AE70B-C59A-DE7C-D192-73B8F0C6202A}"/>
              </a:ext>
            </a:extLst>
          </p:cNvPr>
          <p:cNvSpPr txBox="1">
            <a:spLocks noGrp="1"/>
          </p:cNvSpPr>
          <p:nvPr>
            <p:ph type="subTitle" idx="1"/>
          </p:nvPr>
        </p:nvSpPr>
        <p:spPr>
          <a:xfrm>
            <a:off x="2680487" y="3873909"/>
            <a:ext cx="6400800" cy="16995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560"/>
              </a:spcBef>
              <a:spcAft>
                <a:spcPts val="600"/>
              </a:spcAft>
              <a:buSzPts val="2240"/>
              <a:buNone/>
            </a:pPr>
            <a:r>
              <a:rPr lang="en-SG" dirty="0"/>
              <a:t>~ Team Segmentation Fault</a:t>
            </a:r>
            <a:endParaRPr dirty="0"/>
          </a:p>
        </p:txBody>
      </p:sp>
    </p:spTree>
    <p:extLst>
      <p:ext uri="{BB962C8B-B14F-4D97-AF65-F5344CB8AC3E}">
        <p14:creationId xmlns:p14="http://schemas.microsoft.com/office/powerpoint/2010/main" val="2712127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127;p15">
            <a:extLst>
              <a:ext uri="{FF2B5EF4-FFF2-40B4-BE49-F238E27FC236}">
                <a16:creationId xmlns:a16="http://schemas.microsoft.com/office/drawing/2014/main" id="{E70F3F48-810E-F982-6AE8-3DC16CE25B91}"/>
              </a:ext>
            </a:extLst>
          </p:cNvPr>
          <p:cNvSpPr txBox="1">
            <a:spLocks noGrp="1"/>
          </p:cNvSpPr>
          <p:nvPr>
            <p:ph type="title"/>
          </p:nvPr>
        </p:nvSpPr>
        <p:spPr>
          <a:xfrm>
            <a:off x="552327" y="1207801"/>
            <a:ext cx="10912842" cy="902353"/>
          </a:xfrm>
          <a:prstGeom prst="rect">
            <a:avLst/>
          </a:prstGeom>
          <a:noFill/>
          <a:ln>
            <a:noFill/>
          </a:ln>
        </p:spPr>
        <p:txBody>
          <a:bodyPr spcFirstLastPara="1" wrap="square" lIns="91425" tIns="45700" rIns="91425" bIns="45700" anchor="ctr" anchorCtr="0">
            <a:normAutofit/>
          </a:bodyPr>
          <a:lstStyle/>
          <a:p>
            <a:pPr marL="0" lvl="0" indent="0" algn="l" rtl="0">
              <a:lnSpc>
                <a:spcPct val="107000"/>
              </a:lnSpc>
              <a:spcBef>
                <a:spcPts val="0"/>
              </a:spcBef>
              <a:spcAft>
                <a:spcPts val="0"/>
              </a:spcAft>
              <a:buClr>
                <a:srgbClr val="0C0C0C"/>
              </a:buClr>
              <a:buSzPts val="3200"/>
              <a:buFont typeface="Arial"/>
              <a:buNone/>
            </a:pPr>
            <a:r>
              <a:rPr lang="en-SG"/>
              <a:t>Executive Summary of Preliminary Challenge</a:t>
            </a:r>
            <a:endParaRPr/>
          </a:p>
        </p:txBody>
      </p:sp>
      <p:sp>
        <p:nvSpPr>
          <p:cNvPr id="13" name="Google Shape;128;p15">
            <a:extLst>
              <a:ext uri="{FF2B5EF4-FFF2-40B4-BE49-F238E27FC236}">
                <a16:creationId xmlns:a16="http://schemas.microsoft.com/office/drawing/2014/main" id="{5287AE8E-8957-818E-1951-B20C11C82773}"/>
              </a:ext>
            </a:extLst>
          </p:cNvPr>
          <p:cNvSpPr txBox="1">
            <a:spLocks/>
          </p:cNvSpPr>
          <p:nvPr/>
        </p:nvSpPr>
        <p:spPr>
          <a:xfrm>
            <a:off x="710425" y="2110150"/>
            <a:ext cx="6103200" cy="4382100"/>
          </a:xfrm>
          <a:prstGeom prst="rect">
            <a:avLst/>
          </a:prstGeom>
          <a:noFill/>
          <a:ln>
            <a:noFill/>
          </a:ln>
        </p:spPr>
        <p:txBody>
          <a:bodyPr spcFirstLastPara="1" vert="horz" wrap="square" lIns="91425" tIns="45700" rIns="91425" bIns="45700" rtlCol="0" anchor="t" anchorCtr="0">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79">
              <a:lnSpc>
                <a:spcPct val="115000"/>
              </a:lnSpc>
              <a:spcBef>
                <a:spcPts val="0"/>
              </a:spcBef>
              <a:spcAft>
                <a:spcPts val="0"/>
              </a:spcAft>
              <a:buClr>
                <a:srgbClr val="D8D8D8"/>
              </a:buClr>
              <a:buSzPct val="86486"/>
              <a:buFont typeface="Wingdings 3" panose="05040102010807070707" pitchFamily="18" charset="2"/>
              <a:buAutoNum type="arabicPeriod"/>
            </a:pPr>
            <a:r>
              <a:rPr lang="en-US">
                <a:solidFill>
                  <a:srgbClr val="D8D8D8"/>
                </a:solidFill>
                <a:latin typeface="Arial"/>
                <a:ea typeface="Arial"/>
                <a:cs typeface="Arial"/>
                <a:sym typeface="Arial"/>
              </a:rPr>
              <a:t>Collecting objects to gain points (Red, Cyan, Black, Super, Super Plus)</a:t>
            </a:r>
          </a:p>
          <a:p>
            <a:pPr marL="457200" indent="-360679">
              <a:lnSpc>
                <a:spcPct val="115000"/>
              </a:lnSpc>
              <a:spcBef>
                <a:spcPts val="0"/>
              </a:spcBef>
              <a:spcAft>
                <a:spcPts val="0"/>
              </a:spcAft>
              <a:buClr>
                <a:srgbClr val="D8D8D8"/>
              </a:buClr>
              <a:buSzPct val="86486"/>
              <a:buFont typeface="Wingdings 3" panose="05040102010807070707" pitchFamily="18" charset="2"/>
              <a:buAutoNum type="arabicPeriod"/>
            </a:pPr>
            <a:r>
              <a:rPr lang="en-US">
                <a:solidFill>
                  <a:srgbClr val="D8D8D8"/>
                </a:solidFill>
                <a:latin typeface="Arial"/>
                <a:ea typeface="Arial"/>
                <a:cs typeface="Arial"/>
                <a:sym typeface="Arial"/>
              </a:rPr>
              <a:t>Depositing current objects on robot (Maximum of 6 loaded objects)</a:t>
            </a:r>
          </a:p>
          <a:p>
            <a:pPr marL="457200" indent="-360679">
              <a:lnSpc>
                <a:spcPct val="115000"/>
              </a:lnSpc>
              <a:spcBef>
                <a:spcPts val="0"/>
              </a:spcBef>
              <a:spcAft>
                <a:spcPts val="0"/>
              </a:spcAft>
              <a:buClr>
                <a:srgbClr val="D8D8D8"/>
              </a:buClr>
              <a:buSzPct val="86486"/>
              <a:buFont typeface="Wingdings 3" panose="05040102010807070707" pitchFamily="18" charset="2"/>
              <a:buAutoNum type="arabicPeriod"/>
            </a:pPr>
            <a:r>
              <a:rPr lang="en-US">
                <a:solidFill>
                  <a:srgbClr val="D8D8D8"/>
                </a:solidFill>
                <a:latin typeface="Arial"/>
                <a:ea typeface="Arial"/>
                <a:cs typeface="Arial"/>
                <a:sym typeface="Arial"/>
              </a:rPr>
              <a:t>Avoiding obstacles, traps and staying within the border</a:t>
            </a:r>
          </a:p>
          <a:p>
            <a:pPr marL="457200" indent="-360679">
              <a:lnSpc>
                <a:spcPct val="115000"/>
              </a:lnSpc>
              <a:spcBef>
                <a:spcPts val="0"/>
              </a:spcBef>
              <a:spcAft>
                <a:spcPts val="0"/>
              </a:spcAft>
              <a:buClr>
                <a:srgbClr val="D8D8D8"/>
              </a:buClr>
              <a:buSzPct val="86486"/>
              <a:buFont typeface="Wingdings 3" panose="05040102010807070707" pitchFamily="18" charset="2"/>
              <a:buAutoNum type="arabicPeriod"/>
            </a:pPr>
            <a:r>
              <a:rPr lang="en-US">
                <a:solidFill>
                  <a:srgbClr val="D8D8D8"/>
                </a:solidFill>
                <a:latin typeface="Arial"/>
                <a:ea typeface="Arial"/>
                <a:cs typeface="Arial"/>
                <a:sym typeface="Arial"/>
              </a:rPr>
              <a:t>Double point zones, swamp area and position info lost zones</a:t>
            </a:r>
          </a:p>
          <a:p>
            <a:pPr marL="457200" indent="-360679">
              <a:lnSpc>
                <a:spcPct val="115000"/>
              </a:lnSpc>
              <a:spcBef>
                <a:spcPts val="0"/>
              </a:spcBef>
              <a:spcAft>
                <a:spcPts val="0"/>
              </a:spcAft>
              <a:buClr>
                <a:srgbClr val="D8D8D8"/>
              </a:buClr>
              <a:buSzPct val="86486"/>
              <a:buFont typeface="Wingdings 3" panose="05040102010807070707" pitchFamily="18" charset="2"/>
              <a:buAutoNum type="arabicPeriod"/>
            </a:pPr>
            <a:r>
              <a:rPr lang="en-US">
                <a:solidFill>
                  <a:srgbClr val="D8D8D8"/>
                </a:solidFill>
                <a:latin typeface="Arial"/>
                <a:ea typeface="Arial"/>
                <a:cs typeface="Arial"/>
                <a:sym typeface="Arial"/>
              </a:rPr>
              <a:t>Have a strategy to maximise the number of points gained</a:t>
            </a:r>
          </a:p>
        </p:txBody>
      </p:sp>
      <p:sp>
        <p:nvSpPr>
          <p:cNvPr id="14" name="Google Shape;129;p15">
            <a:extLst>
              <a:ext uri="{FF2B5EF4-FFF2-40B4-BE49-F238E27FC236}">
                <a16:creationId xmlns:a16="http://schemas.microsoft.com/office/drawing/2014/main" id="{84344589-1306-2FA9-87D2-BD7B62990B2C}"/>
              </a:ext>
            </a:extLst>
          </p:cNvPr>
          <p:cNvSpPr txBox="1"/>
          <p:nvPr/>
        </p:nvSpPr>
        <p:spPr>
          <a:xfrm>
            <a:off x="710425" y="2112054"/>
            <a:ext cx="6103200" cy="1222330"/>
          </a:xfrm>
          <a:prstGeom prst="rect">
            <a:avLst/>
          </a:prstGeom>
          <a:noFill/>
          <a:ln>
            <a:noFill/>
          </a:ln>
        </p:spPr>
        <p:txBody>
          <a:bodyPr spcFirstLastPara="1" wrap="square" lIns="91425" tIns="45700" rIns="91425" bIns="45700" anchor="t" anchorCtr="0">
            <a:normAutofit/>
          </a:bodyPr>
          <a:lstStyle/>
          <a:p>
            <a:pPr marL="457200" marR="0" lvl="0" indent="-360680" algn="l" rtl="0">
              <a:lnSpc>
                <a:spcPct val="115000"/>
              </a:lnSpc>
              <a:spcBef>
                <a:spcPts val="0"/>
              </a:spcBef>
              <a:spcAft>
                <a:spcPts val="0"/>
              </a:spcAft>
              <a:buClr>
                <a:schemeClr val="dk1"/>
              </a:buClr>
              <a:buSzPts val="2080"/>
              <a:buFont typeface="Noto Sans Symbols"/>
              <a:buAutoNum type="arabicPeriod"/>
            </a:pPr>
            <a:r>
              <a:rPr lang="en-SG" sz="2400" b="0" i="0" u="none" strike="noStrike" cap="none" dirty="0">
                <a:solidFill>
                  <a:srgbClr val="0C0C0C"/>
                </a:solidFill>
                <a:latin typeface="Arial"/>
                <a:ea typeface="Arial"/>
                <a:cs typeface="Arial"/>
                <a:sym typeface="Arial"/>
              </a:rPr>
              <a:t>Collecting objects to gain points (Red, Cyan, Black, Super, Super Plus)</a:t>
            </a:r>
            <a:endParaRPr dirty="0"/>
          </a:p>
        </p:txBody>
      </p:sp>
      <p:sp>
        <p:nvSpPr>
          <p:cNvPr id="15" name="Google Shape;130;p15">
            <a:extLst>
              <a:ext uri="{FF2B5EF4-FFF2-40B4-BE49-F238E27FC236}">
                <a16:creationId xmlns:a16="http://schemas.microsoft.com/office/drawing/2014/main" id="{38D19AAC-86FC-2DD0-43E3-D85E589BFDC0}"/>
              </a:ext>
            </a:extLst>
          </p:cNvPr>
          <p:cNvSpPr txBox="1"/>
          <p:nvPr/>
        </p:nvSpPr>
        <p:spPr>
          <a:xfrm>
            <a:off x="709368" y="2951085"/>
            <a:ext cx="6103200" cy="1181177"/>
          </a:xfrm>
          <a:prstGeom prst="rect">
            <a:avLst/>
          </a:prstGeom>
          <a:noFill/>
          <a:ln>
            <a:noFill/>
          </a:ln>
        </p:spPr>
        <p:txBody>
          <a:bodyPr spcFirstLastPara="1" wrap="square" lIns="91425" tIns="45700" rIns="91425" bIns="45700" anchor="t" anchorCtr="0">
            <a:normAutofit/>
          </a:bodyPr>
          <a:lstStyle/>
          <a:p>
            <a:pPr marL="457200" marR="0" lvl="0" indent="-360680" algn="l" rtl="0">
              <a:lnSpc>
                <a:spcPct val="115000"/>
              </a:lnSpc>
              <a:spcBef>
                <a:spcPts val="0"/>
              </a:spcBef>
              <a:spcAft>
                <a:spcPts val="0"/>
              </a:spcAft>
              <a:buClr>
                <a:schemeClr val="dk1"/>
              </a:buClr>
              <a:buSzPts val="2080"/>
              <a:buFont typeface="Noto Sans Symbols"/>
              <a:buAutoNum type="arabicPeriod" startAt="2"/>
            </a:pPr>
            <a:r>
              <a:rPr lang="en-SG" sz="2400" b="0" i="0" u="none" strike="noStrike" cap="none" dirty="0">
                <a:solidFill>
                  <a:srgbClr val="0C0C0C"/>
                </a:solidFill>
                <a:latin typeface="Arial"/>
                <a:ea typeface="Arial"/>
                <a:cs typeface="Arial"/>
                <a:sym typeface="Arial"/>
              </a:rPr>
              <a:t>Depositing current objects on robot (Maximum of 6 loaded objects)</a:t>
            </a:r>
            <a:endParaRPr dirty="0"/>
          </a:p>
        </p:txBody>
      </p:sp>
      <p:sp>
        <p:nvSpPr>
          <p:cNvPr id="16" name="Google Shape;131;p15">
            <a:extLst>
              <a:ext uri="{FF2B5EF4-FFF2-40B4-BE49-F238E27FC236}">
                <a16:creationId xmlns:a16="http://schemas.microsoft.com/office/drawing/2014/main" id="{CD945F11-5679-A06A-32F0-212A6A755066}"/>
              </a:ext>
            </a:extLst>
          </p:cNvPr>
          <p:cNvSpPr txBox="1"/>
          <p:nvPr/>
        </p:nvSpPr>
        <p:spPr>
          <a:xfrm>
            <a:off x="1070030" y="3792589"/>
            <a:ext cx="6103200" cy="1139775"/>
          </a:xfrm>
          <a:prstGeom prst="rect">
            <a:avLst/>
          </a:prstGeom>
          <a:noFill/>
          <a:ln>
            <a:noFill/>
          </a:ln>
        </p:spPr>
        <p:txBody>
          <a:bodyPr spcFirstLastPara="1" wrap="square" lIns="91425" tIns="45700" rIns="91425" bIns="45700" anchor="t" anchorCtr="0">
            <a:normAutofit/>
          </a:bodyPr>
          <a:lstStyle/>
          <a:p>
            <a:pPr marL="96520" marR="0" lvl="0" indent="0" algn="l" rtl="0">
              <a:lnSpc>
                <a:spcPct val="115000"/>
              </a:lnSpc>
              <a:spcBef>
                <a:spcPts val="0"/>
              </a:spcBef>
              <a:spcAft>
                <a:spcPts val="0"/>
              </a:spcAft>
              <a:buClr>
                <a:schemeClr val="dk1"/>
              </a:buClr>
              <a:buSzPts val="2080"/>
              <a:buFont typeface="Noto Sans Symbols"/>
              <a:buNone/>
            </a:pPr>
            <a:r>
              <a:rPr lang="en-SG" sz="2400" b="0" i="0" u="none" strike="noStrike" cap="none" dirty="0">
                <a:solidFill>
                  <a:srgbClr val="0C0C0C"/>
                </a:solidFill>
                <a:latin typeface="Arial"/>
                <a:ea typeface="Arial"/>
                <a:cs typeface="Arial"/>
                <a:sym typeface="Arial"/>
              </a:rPr>
              <a:t>Avoiding obstacles, traps and staying within the border</a:t>
            </a:r>
            <a:endParaRPr dirty="0"/>
          </a:p>
        </p:txBody>
      </p:sp>
      <p:sp>
        <p:nvSpPr>
          <p:cNvPr id="17" name="Google Shape;132;p15">
            <a:extLst>
              <a:ext uri="{FF2B5EF4-FFF2-40B4-BE49-F238E27FC236}">
                <a16:creationId xmlns:a16="http://schemas.microsoft.com/office/drawing/2014/main" id="{66D03DEE-F542-03DB-1C63-C45804ABF6D3}"/>
              </a:ext>
            </a:extLst>
          </p:cNvPr>
          <p:cNvSpPr txBox="1"/>
          <p:nvPr/>
        </p:nvSpPr>
        <p:spPr>
          <a:xfrm>
            <a:off x="1069046" y="4631594"/>
            <a:ext cx="6103200" cy="1072500"/>
          </a:xfrm>
          <a:prstGeom prst="rect">
            <a:avLst/>
          </a:prstGeom>
          <a:noFill/>
          <a:ln>
            <a:noFill/>
          </a:ln>
        </p:spPr>
        <p:txBody>
          <a:bodyPr spcFirstLastPara="1" wrap="square" lIns="91425" tIns="45700" rIns="91425" bIns="45700" anchor="t" anchorCtr="0">
            <a:normAutofit/>
          </a:bodyPr>
          <a:lstStyle/>
          <a:p>
            <a:pPr marL="96520" marR="0" lvl="0" indent="0" algn="l" rtl="0">
              <a:lnSpc>
                <a:spcPct val="115000"/>
              </a:lnSpc>
              <a:spcBef>
                <a:spcPts val="0"/>
              </a:spcBef>
              <a:spcAft>
                <a:spcPts val="0"/>
              </a:spcAft>
              <a:buClr>
                <a:schemeClr val="dk1"/>
              </a:buClr>
              <a:buSzPts val="2080"/>
              <a:buFont typeface="Noto Sans Symbols"/>
              <a:buNone/>
            </a:pPr>
            <a:r>
              <a:rPr lang="en-SG" sz="2400" b="0" i="0" u="none" strike="noStrike" cap="none" dirty="0">
                <a:solidFill>
                  <a:srgbClr val="0C0C0C"/>
                </a:solidFill>
                <a:latin typeface="Arial"/>
                <a:ea typeface="Arial"/>
                <a:cs typeface="Arial"/>
                <a:sym typeface="Arial"/>
              </a:rPr>
              <a:t>Double point zones, swamp area and position info lost zones</a:t>
            </a:r>
            <a:endParaRPr dirty="0"/>
          </a:p>
        </p:txBody>
      </p:sp>
      <p:sp>
        <p:nvSpPr>
          <p:cNvPr id="18" name="Google Shape;133;p15">
            <a:extLst>
              <a:ext uri="{FF2B5EF4-FFF2-40B4-BE49-F238E27FC236}">
                <a16:creationId xmlns:a16="http://schemas.microsoft.com/office/drawing/2014/main" id="{1CD84506-5B13-C523-802E-9CD9290440A3}"/>
              </a:ext>
            </a:extLst>
          </p:cNvPr>
          <p:cNvSpPr txBox="1"/>
          <p:nvPr/>
        </p:nvSpPr>
        <p:spPr>
          <a:xfrm>
            <a:off x="1071087" y="5472974"/>
            <a:ext cx="4673400" cy="1072500"/>
          </a:xfrm>
          <a:prstGeom prst="rect">
            <a:avLst/>
          </a:prstGeom>
          <a:noFill/>
          <a:ln>
            <a:noFill/>
          </a:ln>
        </p:spPr>
        <p:txBody>
          <a:bodyPr spcFirstLastPara="1" wrap="square" lIns="91425" tIns="45700" rIns="91425" bIns="45700" anchor="t" anchorCtr="0">
            <a:normAutofit/>
          </a:bodyPr>
          <a:lstStyle/>
          <a:p>
            <a:pPr marL="96520" marR="0" lvl="0" indent="0" algn="l" rtl="0">
              <a:lnSpc>
                <a:spcPct val="115000"/>
              </a:lnSpc>
              <a:spcBef>
                <a:spcPts val="0"/>
              </a:spcBef>
              <a:spcAft>
                <a:spcPts val="0"/>
              </a:spcAft>
              <a:buClr>
                <a:schemeClr val="dk1"/>
              </a:buClr>
              <a:buSzPts val="2080"/>
              <a:buFont typeface="Noto Sans Symbols"/>
              <a:buNone/>
            </a:pPr>
            <a:r>
              <a:rPr lang="en-SG" sz="2400" b="0" i="0" u="none" strike="noStrike" cap="none" dirty="0">
                <a:solidFill>
                  <a:srgbClr val="0C0C0C"/>
                </a:solidFill>
                <a:latin typeface="Arial"/>
                <a:ea typeface="Arial"/>
                <a:cs typeface="Arial"/>
                <a:sym typeface="Arial"/>
              </a:rPr>
              <a:t>Have a strategy to maximise the number of points gained</a:t>
            </a:r>
            <a:endParaRPr dirty="0"/>
          </a:p>
        </p:txBody>
      </p:sp>
      <p:sp>
        <p:nvSpPr>
          <p:cNvPr id="19" name="Google Shape;134;p15">
            <a:extLst>
              <a:ext uri="{FF2B5EF4-FFF2-40B4-BE49-F238E27FC236}">
                <a16:creationId xmlns:a16="http://schemas.microsoft.com/office/drawing/2014/main" id="{91D02501-402B-18D7-E402-064D8774C620}"/>
              </a:ext>
            </a:extLst>
          </p:cNvPr>
          <p:cNvSpPr txBox="1"/>
          <p:nvPr/>
        </p:nvSpPr>
        <p:spPr>
          <a:xfrm>
            <a:off x="712176" y="3837420"/>
            <a:ext cx="594901" cy="576416"/>
          </a:xfrm>
          <a:prstGeom prst="rect">
            <a:avLst/>
          </a:prstGeom>
          <a:noFill/>
          <a:ln>
            <a:noFill/>
          </a:ln>
        </p:spPr>
        <p:txBody>
          <a:bodyPr spcFirstLastPara="1" wrap="square" lIns="91425" tIns="45700" rIns="91425" bIns="45700" anchor="t" anchorCtr="0">
            <a:normAutofit/>
          </a:bodyPr>
          <a:lstStyle/>
          <a:p>
            <a:pPr marL="96520" marR="0" lvl="0" indent="0" algn="l" rtl="0">
              <a:lnSpc>
                <a:spcPct val="115000"/>
              </a:lnSpc>
              <a:spcBef>
                <a:spcPts val="0"/>
              </a:spcBef>
              <a:spcAft>
                <a:spcPts val="0"/>
              </a:spcAft>
              <a:buClr>
                <a:srgbClr val="0C0C0C"/>
              </a:buClr>
              <a:buSzPts val="2080"/>
              <a:buFont typeface="Noto Sans Symbols"/>
              <a:buNone/>
            </a:pPr>
            <a:r>
              <a:rPr lang="en-SG" sz="2050" b="0" i="0" u="none" strike="noStrike" cap="none">
                <a:solidFill>
                  <a:srgbClr val="0C0C0C"/>
                </a:solidFill>
                <a:latin typeface="Arial"/>
                <a:ea typeface="Arial"/>
                <a:cs typeface="Arial"/>
                <a:sym typeface="Arial"/>
              </a:rPr>
              <a:t>3.</a:t>
            </a:r>
            <a:endParaRPr/>
          </a:p>
        </p:txBody>
      </p:sp>
      <p:sp>
        <p:nvSpPr>
          <p:cNvPr id="20" name="Google Shape;135;p15">
            <a:extLst>
              <a:ext uri="{FF2B5EF4-FFF2-40B4-BE49-F238E27FC236}">
                <a16:creationId xmlns:a16="http://schemas.microsoft.com/office/drawing/2014/main" id="{1C385D2F-97E2-6C65-8F05-6EC0E40278D9}"/>
              </a:ext>
            </a:extLst>
          </p:cNvPr>
          <p:cNvSpPr txBox="1"/>
          <p:nvPr/>
        </p:nvSpPr>
        <p:spPr>
          <a:xfrm>
            <a:off x="712176" y="4676425"/>
            <a:ext cx="594900" cy="576300"/>
          </a:xfrm>
          <a:prstGeom prst="rect">
            <a:avLst/>
          </a:prstGeom>
          <a:noFill/>
          <a:ln>
            <a:noFill/>
          </a:ln>
        </p:spPr>
        <p:txBody>
          <a:bodyPr spcFirstLastPara="1" wrap="square" lIns="91425" tIns="45700" rIns="91425" bIns="45700" anchor="t" anchorCtr="0">
            <a:normAutofit/>
          </a:bodyPr>
          <a:lstStyle/>
          <a:p>
            <a:pPr marL="96520" marR="0" lvl="0" indent="0" algn="l" rtl="0">
              <a:lnSpc>
                <a:spcPct val="115000"/>
              </a:lnSpc>
              <a:spcBef>
                <a:spcPts val="0"/>
              </a:spcBef>
              <a:spcAft>
                <a:spcPts val="0"/>
              </a:spcAft>
              <a:buClr>
                <a:srgbClr val="0C0C0C"/>
              </a:buClr>
              <a:buSzPts val="2080"/>
              <a:buFont typeface="Noto Sans Symbols"/>
              <a:buNone/>
            </a:pPr>
            <a:r>
              <a:rPr lang="en-SG" sz="2050" b="0" i="0" u="none" strike="noStrike" cap="none">
                <a:solidFill>
                  <a:srgbClr val="0C0C0C"/>
                </a:solidFill>
                <a:latin typeface="Arial"/>
                <a:ea typeface="Arial"/>
                <a:cs typeface="Arial"/>
                <a:sym typeface="Arial"/>
              </a:rPr>
              <a:t>4.</a:t>
            </a:r>
            <a:endParaRPr/>
          </a:p>
        </p:txBody>
      </p:sp>
      <p:sp>
        <p:nvSpPr>
          <p:cNvPr id="21" name="Google Shape;136;p15">
            <a:extLst>
              <a:ext uri="{FF2B5EF4-FFF2-40B4-BE49-F238E27FC236}">
                <a16:creationId xmlns:a16="http://schemas.microsoft.com/office/drawing/2014/main" id="{88E524D0-3892-04A9-4518-6E40092BAA81}"/>
              </a:ext>
            </a:extLst>
          </p:cNvPr>
          <p:cNvSpPr txBox="1"/>
          <p:nvPr/>
        </p:nvSpPr>
        <p:spPr>
          <a:xfrm>
            <a:off x="712176" y="5518606"/>
            <a:ext cx="594901" cy="576416"/>
          </a:xfrm>
          <a:prstGeom prst="rect">
            <a:avLst/>
          </a:prstGeom>
          <a:noFill/>
          <a:ln>
            <a:noFill/>
          </a:ln>
        </p:spPr>
        <p:txBody>
          <a:bodyPr spcFirstLastPara="1" wrap="square" lIns="91425" tIns="45700" rIns="91425" bIns="45700" anchor="t" anchorCtr="0">
            <a:normAutofit/>
          </a:bodyPr>
          <a:lstStyle/>
          <a:p>
            <a:pPr marL="96520" marR="0" lvl="0" indent="0" algn="l" rtl="0">
              <a:lnSpc>
                <a:spcPct val="115000"/>
              </a:lnSpc>
              <a:spcBef>
                <a:spcPts val="0"/>
              </a:spcBef>
              <a:spcAft>
                <a:spcPts val="0"/>
              </a:spcAft>
              <a:buClr>
                <a:srgbClr val="0C0C0C"/>
              </a:buClr>
              <a:buSzPts val="2080"/>
              <a:buFont typeface="Noto Sans Symbols"/>
              <a:buNone/>
            </a:pPr>
            <a:r>
              <a:rPr lang="en-SG" sz="2050" b="0" i="0" u="none" strike="noStrike" cap="none">
                <a:solidFill>
                  <a:srgbClr val="0C0C0C"/>
                </a:solidFill>
                <a:latin typeface="Arial"/>
                <a:ea typeface="Arial"/>
                <a:cs typeface="Arial"/>
                <a:sym typeface="Arial"/>
              </a:rPr>
              <a:t>5.</a:t>
            </a:r>
            <a:endParaRPr/>
          </a:p>
        </p:txBody>
      </p:sp>
      <p:sp>
        <p:nvSpPr>
          <p:cNvPr id="22" name="Google Shape;137;p15">
            <a:extLst>
              <a:ext uri="{FF2B5EF4-FFF2-40B4-BE49-F238E27FC236}">
                <a16:creationId xmlns:a16="http://schemas.microsoft.com/office/drawing/2014/main" id="{7EBCB604-E9F5-EA61-8A21-56E8703CC52E}"/>
              </a:ext>
            </a:extLst>
          </p:cNvPr>
          <p:cNvSpPr/>
          <p:nvPr/>
        </p:nvSpPr>
        <p:spPr>
          <a:xfrm>
            <a:off x="10902308" y="5588657"/>
            <a:ext cx="1015319" cy="964553"/>
          </a:xfrm>
          <a:prstGeom prst="rect">
            <a:avLst/>
          </a:prstGeom>
          <a:solidFill>
            <a:srgbClr val="FFA91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 name="Google Shape;138;p15">
            <a:extLst>
              <a:ext uri="{FF2B5EF4-FFF2-40B4-BE49-F238E27FC236}">
                <a16:creationId xmlns:a16="http://schemas.microsoft.com/office/drawing/2014/main" id="{24DBD582-E2C4-BF5B-5511-BEE3BD6CDAD6}"/>
              </a:ext>
            </a:extLst>
          </p:cNvPr>
          <p:cNvSpPr/>
          <p:nvPr/>
        </p:nvSpPr>
        <p:spPr>
          <a:xfrm>
            <a:off x="10030825" y="5052795"/>
            <a:ext cx="118454" cy="112813"/>
          </a:xfrm>
          <a:prstGeom prst="rect">
            <a:avLst/>
          </a:prstGeom>
          <a:solidFill>
            <a:srgbClr val="FA26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 name="Google Shape;139;p15">
            <a:extLst>
              <a:ext uri="{FF2B5EF4-FFF2-40B4-BE49-F238E27FC236}">
                <a16:creationId xmlns:a16="http://schemas.microsoft.com/office/drawing/2014/main" id="{8B0D2DD7-DCEB-3FAE-A535-BD1D274E24FC}"/>
              </a:ext>
            </a:extLst>
          </p:cNvPr>
          <p:cNvSpPr/>
          <p:nvPr/>
        </p:nvSpPr>
        <p:spPr>
          <a:xfrm>
            <a:off x="10030825" y="4437963"/>
            <a:ext cx="118454" cy="112813"/>
          </a:xfrm>
          <a:prstGeom prst="rect">
            <a:avLst/>
          </a:prstGeom>
          <a:solidFill>
            <a:srgbClr val="21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 name="Google Shape;140;p15">
            <a:extLst>
              <a:ext uri="{FF2B5EF4-FFF2-40B4-BE49-F238E27FC236}">
                <a16:creationId xmlns:a16="http://schemas.microsoft.com/office/drawing/2014/main" id="{D422D2D2-0643-0D60-36DB-F88D1180AB23}"/>
              </a:ext>
            </a:extLst>
          </p:cNvPr>
          <p:cNvSpPr/>
          <p:nvPr/>
        </p:nvSpPr>
        <p:spPr>
          <a:xfrm>
            <a:off x="10030825" y="3823131"/>
            <a:ext cx="118454" cy="112813"/>
          </a:xfrm>
          <a:prstGeom prst="rect">
            <a:avLst/>
          </a:prstGeom>
          <a:solidFill>
            <a:srgbClr val="2627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 name="Google Shape;141;p15">
            <a:extLst>
              <a:ext uri="{FF2B5EF4-FFF2-40B4-BE49-F238E27FC236}">
                <a16:creationId xmlns:a16="http://schemas.microsoft.com/office/drawing/2014/main" id="{7EBA3859-C566-DB01-CC49-D9291432B205}"/>
              </a:ext>
            </a:extLst>
          </p:cNvPr>
          <p:cNvSpPr/>
          <p:nvPr/>
        </p:nvSpPr>
        <p:spPr>
          <a:xfrm>
            <a:off x="10049439" y="3224092"/>
            <a:ext cx="81226" cy="81225"/>
          </a:xfrm>
          <a:prstGeom prst="ellipse">
            <a:avLst/>
          </a:prstGeom>
          <a:solidFill>
            <a:srgbClr val="F474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 name="Google Shape;142;p15">
            <a:extLst>
              <a:ext uri="{FF2B5EF4-FFF2-40B4-BE49-F238E27FC236}">
                <a16:creationId xmlns:a16="http://schemas.microsoft.com/office/drawing/2014/main" id="{6BB24D12-0BBF-168D-ED9A-B19A386A800D}"/>
              </a:ext>
            </a:extLst>
          </p:cNvPr>
          <p:cNvSpPr/>
          <p:nvPr/>
        </p:nvSpPr>
        <p:spPr>
          <a:xfrm>
            <a:off x="10049439" y="2609260"/>
            <a:ext cx="81226" cy="81225"/>
          </a:xfrm>
          <a:prstGeom prst="ellipse">
            <a:avLst/>
          </a:prstGeom>
          <a:solidFill>
            <a:srgbClr val="FD0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8" name="Google Shape;143;p15">
            <a:extLst>
              <a:ext uri="{FF2B5EF4-FFF2-40B4-BE49-F238E27FC236}">
                <a16:creationId xmlns:a16="http://schemas.microsoft.com/office/drawing/2014/main" id="{3D796E77-0D39-B54E-A0A7-E056BB3048E0}"/>
              </a:ext>
            </a:extLst>
          </p:cNvPr>
          <p:cNvPicPr preferRelativeResize="0"/>
          <p:nvPr/>
        </p:nvPicPr>
        <p:blipFill rotWithShape="1">
          <a:blip r:embed="rId2">
            <a:alphaModFix/>
          </a:blip>
          <a:srcRect/>
          <a:stretch/>
        </p:blipFill>
        <p:spPr>
          <a:xfrm>
            <a:off x="9717769" y="5411645"/>
            <a:ext cx="778411" cy="624777"/>
          </a:xfrm>
          <a:prstGeom prst="rect">
            <a:avLst/>
          </a:prstGeom>
          <a:noFill/>
          <a:ln>
            <a:noFill/>
          </a:ln>
        </p:spPr>
      </p:pic>
    </p:spTree>
    <p:extLst>
      <p:ext uri="{BB962C8B-B14F-4D97-AF65-F5344CB8AC3E}">
        <p14:creationId xmlns:p14="http://schemas.microsoft.com/office/powerpoint/2010/main" val="199409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nodeType="clickEffect">
                                  <p:stCondLst>
                                    <p:cond delay="0"/>
                                  </p:stCondLst>
                                  <p:childTnLst>
                                    <p:animMotion origin="layout" path="M 3.75E-6 -7.40741E-7 L 3.75E-6 -0.08704 " pathEditMode="relative" rAng="0" ptsTypes="AA">
                                      <p:cBhvr>
                                        <p:cTn id="11" dur="750" fill="hold"/>
                                        <p:tgtEl>
                                          <p:spTgt spid="28"/>
                                        </p:tgtEl>
                                        <p:attrNameLst>
                                          <p:attrName>ppt_x</p:attrName>
                                          <p:attrName>ppt_y</p:attrName>
                                        </p:attrNameLst>
                                      </p:cBhvr>
                                      <p:rCtr x="0" y="-4352"/>
                                    </p:animMotion>
                                  </p:childTnLst>
                                </p:cTn>
                              </p:par>
                            </p:childTnLst>
                          </p:cTn>
                        </p:par>
                      </p:childTnLst>
                    </p:cTn>
                  </p:par>
                  <p:par>
                    <p:cTn id="12" fill="hold">
                      <p:stCondLst>
                        <p:cond delay="indefinite"/>
                      </p:stCondLst>
                      <p:childTnLst>
                        <p:par>
                          <p:cTn id="13" fill="hold">
                            <p:stCondLst>
                              <p:cond delay="0"/>
                            </p:stCondLst>
                            <p:childTnLst>
                              <p:par>
                                <p:cTn id="14" presetID="64" presetClass="path" presetSubtype="0" accel="50000" decel="50000" fill="hold" nodeType="clickEffect">
                                  <p:stCondLst>
                                    <p:cond delay="0"/>
                                  </p:stCondLst>
                                  <p:childTnLst>
                                    <p:animMotion origin="layout" path="M 3.75E-6 -0.08704 L 3.75E-6 -0.17963 " pathEditMode="relative" rAng="0" ptsTypes="AA">
                                      <p:cBhvr>
                                        <p:cTn id="15" dur="750" fill="hold"/>
                                        <p:tgtEl>
                                          <p:spTgt spid="28"/>
                                        </p:tgtEl>
                                        <p:attrNameLst>
                                          <p:attrName>ppt_x</p:attrName>
                                          <p:attrName>ppt_y</p:attrName>
                                        </p:attrNameLst>
                                      </p:cBhvr>
                                      <p:rCtr x="0" y="-4630"/>
                                    </p:animMotion>
                                  </p:childTnLst>
                                </p:cTn>
                              </p:par>
                              <p:par>
                                <p:cTn id="16" presetID="1" presetClass="exit" presetSubtype="0" fill="hold" nodeType="withEffect">
                                  <p:stCondLst>
                                    <p:cond delay="0"/>
                                  </p:stCondLst>
                                  <p:childTnLst>
                                    <p:set>
                                      <p:cBhvr>
                                        <p:cTn id="17" dur="1" fill="hold">
                                          <p:stCondLst>
                                            <p:cond delay="1"/>
                                          </p:stCondLst>
                                        </p:cTn>
                                        <p:tgtEl>
                                          <p:spTgt spid="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4" presetClass="path" presetSubtype="0" accel="50000" decel="50000" fill="hold" nodeType="clickEffect">
                                  <p:stCondLst>
                                    <p:cond delay="0"/>
                                  </p:stCondLst>
                                  <p:childTnLst>
                                    <p:animMotion origin="layout" path="M 3.75E-6 -0.17963 L 3.75E-6 -0.26528 " pathEditMode="relative" rAng="0" ptsTypes="AA">
                                      <p:cBhvr>
                                        <p:cTn id="21" dur="750" fill="hold"/>
                                        <p:tgtEl>
                                          <p:spTgt spid="28"/>
                                        </p:tgtEl>
                                        <p:attrNameLst>
                                          <p:attrName>ppt_x</p:attrName>
                                          <p:attrName>ppt_y</p:attrName>
                                        </p:attrNameLst>
                                      </p:cBhvr>
                                      <p:rCtr x="0" y="-4282"/>
                                    </p:animMotion>
                                  </p:childTnLst>
                                </p:cTn>
                              </p:par>
                              <p:par>
                                <p:cTn id="22" presetID="1" presetClass="exit" presetSubtype="0" fill="hold" nodeType="withEffect">
                                  <p:stCondLst>
                                    <p:cond delay="0"/>
                                  </p:stCondLst>
                                  <p:childTnLst>
                                    <p:set>
                                      <p:cBhvr>
                                        <p:cTn id="23" dur="1" fill="hold">
                                          <p:stCondLst>
                                            <p:cond delay="1"/>
                                          </p:stCondLst>
                                        </p:cTn>
                                        <p:tgtEl>
                                          <p:spTgt spid="2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4" presetClass="path" presetSubtype="0" accel="50000" decel="50000" fill="hold" nodeType="clickEffect">
                                  <p:stCondLst>
                                    <p:cond delay="0"/>
                                  </p:stCondLst>
                                  <p:childTnLst>
                                    <p:animMotion origin="layout" path="M 3.75E-6 -0.26528 L 3.75E-6 -0.35741 " pathEditMode="relative" rAng="0" ptsTypes="AA">
                                      <p:cBhvr>
                                        <p:cTn id="27" dur="750" fill="hold"/>
                                        <p:tgtEl>
                                          <p:spTgt spid="28"/>
                                        </p:tgtEl>
                                        <p:attrNameLst>
                                          <p:attrName>ppt_x</p:attrName>
                                          <p:attrName>ppt_y</p:attrName>
                                        </p:attrNameLst>
                                      </p:cBhvr>
                                      <p:rCtr x="0" y="-4606"/>
                                    </p:animMotion>
                                  </p:childTnLst>
                                </p:cTn>
                              </p:par>
                              <p:par>
                                <p:cTn id="28" presetID="1" presetClass="exit" presetSubtype="0" fill="hold" nodeType="withEffect">
                                  <p:stCondLst>
                                    <p:cond delay="0"/>
                                  </p:stCondLst>
                                  <p:childTnLst>
                                    <p:set>
                                      <p:cBhvr>
                                        <p:cTn id="29" dur="1" fill="hold">
                                          <p:stCondLst>
                                            <p:cond delay="1"/>
                                          </p:stCondLst>
                                        </p:cTn>
                                        <p:tgtEl>
                                          <p:spTgt spid="2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3.75E-6 -0.35741 L 3.75E-6 -0.4493 " pathEditMode="relative" rAng="0" ptsTypes="AA">
                                      <p:cBhvr>
                                        <p:cTn id="33" dur="750" fill="hold"/>
                                        <p:tgtEl>
                                          <p:spTgt spid="28"/>
                                        </p:tgtEl>
                                        <p:attrNameLst>
                                          <p:attrName>ppt_x</p:attrName>
                                          <p:attrName>ppt_y</p:attrName>
                                        </p:attrNameLst>
                                      </p:cBhvr>
                                      <p:rCtr x="0" y="-4606"/>
                                    </p:animMotion>
                                  </p:childTnLst>
                                </p:cTn>
                              </p:par>
                              <p:par>
                                <p:cTn id="34" presetID="1" presetClass="exit" presetSubtype="0" fill="hold" nodeType="withEffect">
                                  <p:stCondLst>
                                    <p:cond delay="0"/>
                                  </p:stCondLst>
                                  <p:childTnLst>
                                    <p:set>
                                      <p:cBhvr>
                                        <p:cTn id="35" dur="1" fill="hold">
                                          <p:stCondLst>
                                            <p:cond delay="1"/>
                                          </p:stCondLst>
                                        </p:cTn>
                                        <p:tgtEl>
                                          <p:spTgt spid="2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 presetClass="exit" presetSubtype="0" fill="hold" nodeType="withEffect">
                                  <p:stCondLst>
                                    <p:cond delay="0"/>
                                  </p:stCondLst>
                                  <p:childTnLst>
                                    <p:set>
                                      <p:cBhvr>
                                        <p:cTn id="42" dur="1" fill="hold">
                                          <p:stCondLst>
                                            <p:cond delay="1"/>
                                          </p:stCondLst>
                                        </p:cTn>
                                        <p:tgtEl>
                                          <p:spTgt spid="1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1"/>
                                          </p:stCondLst>
                                        </p:cTn>
                                        <p:tgtEl>
                                          <p:spTgt spid="27"/>
                                        </p:tgtEl>
                                        <p:attrNameLst>
                                          <p:attrName>style.visibility</p:attrName>
                                        </p:attrNameLst>
                                      </p:cBhvr>
                                      <p:to>
                                        <p:strVal val="hidden"/>
                                      </p:to>
                                    </p:set>
                                  </p:childTnLst>
                                </p:cTn>
                              </p:par>
                              <p:par>
                                <p:cTn id="45" presetID="8" presetClass="emph" presetSubtype="0" fill="hold" nodeType="withEffect">
                                  <p:stCondLst>
                                    <p:cond delay="0"/>
                                  </p:stCondLst>
                                  <p:childTnLst>
                                    <p:animRot by="-10800000">
                                      <p:cBhvr>
                                        <p:cTn id="46" dur="750" fill="hold"/>
                                        <p:tgtEl>
                                          <p:spTgt spid="28"/>
                                        </p:tgtEl>
                                        <p:attrNameLst>
                                          <p:attrName>r</p:attrName>
                                        </p:attrNameLst>
                                      </p:cBhvr>
                                    </p:animRot>
                                  </p:childTnLst>
                                </p:cTn>
                              </p:par>
                              <p:par>
                                <p:cTn id="47" presetID="1" presetClass="exit"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3.75E-6 -0.4493 L 3.75E-6 0.0456 " pathEditMode="relative" rAng="0" ptsTypes="AA">
                                      <p:cBhvr>
                                        <p:cTn id="52" dur="1000" fill="hold"/>
                                        <p:tgtEl>
                                          <p:spTgt spid="28"/>
                                        </p:tgtEl>
                                        <p:attrNameLst>
                                          <p:attrName>ppt_x</p:attrName>
                                          <p:attrName>ppt_y</p:attrName>
                                        </p:attrNameLst>
                                      </p:cBhvr>
                                      <p:rCtr x="0" y="24745"/>
                                    </p:animMotion>
                                  </p:childTnLst>
                                </p:cTn>
                              </p:par>
                            </p:childTnLst>
                          </p:cTn>
                        </p:par>
                      </p:childTnLst>
                    </p:cTn>
                  </p:par>
                  <p:par>
                    <p:cTn id="53" fill="hold">
                      <p:stCondLst>
                        <p:cond delay="indefinite"/>
                      </p:stCondLst>
                      <p:childTnLst>
                        <p:par>
                          <p:cTn id="54" fill="hold">
                            <p:stCondLst>
                              <p:cond delay="0"/>
                            </p:stCondLst>
                            <p:childTnLst>
                              <p:par>
                                <p:cTn id="55" presetID="8" presetClass="emph" presetSubtype="0" fill="hold" nodeType="clickEffect">
                                  <p:stCondLst>
                                    <p:cond delay="0"/>
                                  </p:stCondLst>
                                  <p:childTnLst>
                                    <p:animRot by="-5400000">
                                      <p:cBhvr>
                                        <p:cTn id="56" dur="750" fill="hold"/>
                                        <p:tgtEl>
                                          <p:spTgt spid="28"/>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nodeType="clickEffect">
                                  <p:stCondLst>
                                    <p:cond delay="0"/>
                                  </p:stCondLst>
                                  <p:childTnLst>
                                    <p:animMotion origin="layout" path="M 3.75E-6 0.0456 L 0.0944 0.0456 " pathEditMode="relative" rAng="0" ptsTypes="AA">
                                      <p:cBhvr>
                                        <p:cTn id="60" dur="1000" fill="hold"/>
                                        <p:tgtEl>
                                          <p:spTgt spid="28"/>
                                        </p:tgtEl>
                                        <p:attrNameLst>
                                          <p:attrName>ppt_x</p:attrName>
                                          <p:attrName>ppt_y</p:attrName>
                                        </p:attrNameLst>
                                      </p:cBhvr>
                                      <p:rCtr x="4714" y="0"/>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 presetClass="exit" presetSubtype="0" fill="hold" nodeType="withEffect">
                                  <p:stCondLst>
                                    <p:cond delay="0"/>
                                  </p:stCondLst>
                                  <p:childTnLst>
                                    <p:set>
                                      <p:cBhvr>
                                        <p:cTn id="70" dur="1" fill="hold">
                                          <p:stCondLst>
                                            <p:cond delay="1"/>
                                          </p:stCondLst>
                                        </p:cTn>
                                        <p:tgtEl>
                                          <p:spTgt spid="1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ntr" presetSubtype="0"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par>
                                <p:cTn id="79" presetID="1" presetClass="exit" presetSubtype="0" fill="hold" nodeType="withEffect">
                                  <p:stCondLst>
                                    <p:cond delay="0"/>
                                  </p:stCondLst>
                                  <p:childTnLst>
                                    <p:set>
                                      <p:cBhvr>
                                        <p:cTn id="80" dur="1" fill="hold">
                                          <p:stCondLst>
                                            <p:cond delay="1"/>
                                          </p:stCondLst>
                                        </p:cTn>
                                        <p:tgtEl>
                                          <p:spTgt spid="19"/>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1"/>
                                          </p:stCondLst>
                                        </p:cTn>
                                        <p:tgtEl>
                                          <p:spTgt spid="1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par>
                                <p:cTn id="91" presetID="1" presetClass="exit" presetSubtype="0" fill="hold" nodeType="withEffect">
                                  <p:stCondLst>
                                    <p:cond delay="0"/>
                                  </p:stCondLst>
                                  <p:childTnLst>
                                    <p:set>
                                      <p:cBhvr>
                                        <p:cTn id="92" dur="1" fill="hold">
                                          <p:stCondLst>
                                            <p:cond delay="1"/>
                                          </p:stCondLst>
                                        </p:cTn>
                                        <p:tgtEl>
                                          <p:spTgt spid="2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1"/>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8;p16">
            <a:extLst>
              <a:ext uri="{FF2B5EF4-FFF2-40B4-BE49-F238E27FC236}">
                <a16:creationId xmlns:a16="http://schemas.microsoft.com/office/drawing/2014/main" id="{2D8443E2-F33B-9132-80F9-E7CE31EE9F0A}"/>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7000"/>
              </a:lnSpc>
              <a:spcBef>
                <a:spcPts val="0"/>
              </a:spcBef>
              <a:spcAft>
                <a:spcPts val="0"/>
              </a:spcAft>
              <a:buClr>
                <a:srgbClr val="0C0C0C"/>
              </a:buClr>
              <a:buSzPts val="3200"/>
              <a:buFont typeface="Arial"/>
              <a:buNone/>
            </a:pPr>
            <a:r>
              <a:rPr lang="en-SG" dirty="0"/>
              <a:t>Summary of The Prelim Round Map</a:t>
            </a:r>
            <a:endParaRPr dirty="0"/>
          </a:p>
        </p:txBody>
      </p:sp>
      <p:sp>
        <p:nvSpPr>
          <p:cNvPr id="3" name="Google Shape;149;p16">
            <a:extLst>
              <a:ext uri="{FF2B5EF4-FFF2-40B4-BE49-F238E27FC236}">
                <a16:creationId xmlns:a16="http://schemas.microsoft.com/office/drawing/2014/main" id="{B96E4E1C-0BA7-0724-B18E-2BF7A5F7BA80}"/>
              </a:ext>
            </a:extLst>
          </p:cNvPr>
          <p:cNvSpPr txBox="1"/>
          <p:nvPr/>
        </p:nvSpPr>
        <p:spPr>
          <a:xfrm>
            <a:off x="954526" y="2318875"/>
            <a:ext cx="6103200" cy="3898500"/>
          </a:xfrm>
          <a:prstGeom prst="rect">
            <a:avLst/>
          </a:prstGeom>
          <a:noFill/>
          <a:ln>
            <a:noFill/>
          </a:ln>
        </p:spPr>
        <p:txBody>
          <a:bodyPr spcFirstLastPara="1" wrap="square" lIns="91425" tIns="45700" rIns="91425" bIns="45700" anchor="t" anchorCtr="0">
            <a:normAutofit lnSpcReduction="10000"/>
          </a:bodyPr>
          <a:lstStyle/>
          <a:p>
            <a:pPr marL="457200" marR="0" lvl="0" indent="-360680" algn="l" rtl="0">
              <a:lnSpc>
                <a:spcPct val="150000"/>
              </a:lnSpc>
              <a:spcBef>
                <a:spcPts val="0"/>
              </a:spcBef>
              <a:spcAft>
                <a:spcPts val="0"/>
              </a:spcAft>
              <a:buClr>
                <a:schemeClr val="bg1">
                  <a:lumMod val="85000"/>
                </a:schemeClr>
              </a:buClr>
              <a:buSzPts val="2080"/>
              <a:buFont typeface="Noto Sans Symbols"/>
              <a:buAutoNum type="arabicPeriod"/>
            </a:pPr>
            <a:r>
              <a:rPr lang="en-SG" sz="2400" dirty="0">
                <a:solidFill>
                  <a:schemeClr val="bg1">
                    <a:lumMod val="85000"/>
                  </a:schemeClr>
                </a:solidFill>
                <a:latin typeface="Arial" panose="020B0604020202020204" pitchFamily="34" charset="0"/>
                <a:ea typeface="Arial"/>
                <a:cs typeface="Arial" panose="020B0604020202020204" pitchFamily="34" charset="0"/>
                <a:sym typeface="Arial"/>
              </a:rPr>
              <a:t>3</a:t>
            </a:r>
            <a:r>
              <a:rPr lang="en-SG" sz="2400" b="0" i="0" u="none" strike="noStrike" cap="none" dirty="0">
                <a:solidFill>
                  <a:schemeClr val="bg1">
                    <a:lumMod val="85000"/>
                  </a:schemeClr>
                </a:solidFill>
                <a:latin typeface="Arial" panose="020B0604020202020204" pitchFamily="34" charset="0"/>
                <a:ea typeface="Arial"/>
                <a:cs typeface="Arial" panose="020B0604020202020204" pitchFamily="34" charset="0"/>
                <a:sym typeface="Arial"/>
              </a:rPr>
              <a:t> deposit zones </a:t>
            </a:r>
            <a:r>
              <a:rPr lang="en-SG" sz="2400" dirty="0">
                <a:solidFill>
                  <a:schemeClr val="bg1">
                    <a:lumMod val="85000"/>
                  </a:schemeClr>
                </a:solidFill>
                <a:latin typeface="Arial" panose="020B0604020202020204" pitchFamily="34" charset="0"/>
                <a:cs typeface="Arial" panose="020B0604020202020204" pitchFamily="34" charset="0"/>
              </a:rPr>
              <a:t>that is close to trap, swamp and obstacle</a:t>
            </a:r>
            <a:endParaRPr sz="2400" dirty="0">
              <a:solidFill>
                <a:schemeClr val="bg1">
                  <a:lumMod val="85000"/>
                </a:schemeClr>
              </a:solidFill>
              <a:latin typeface="Arial" panose="020B0604020202020204" pitchFamily="34" charset="0"/>
              <a:cs typeface="Arial" panose="020B0604020202020204" pitchFamily="34" charset="0"/>
            </a:endParaRPr>
          </a:p>
          <a:p>
            <a:pPr marL="457200" marR="0" lvl="0" indent="-360680" algn="l" rtl="0">
              <a:lnSpc>
                <a:spcPct val="150000"/>
              </a:lnSpc>
              <a:spcBef>
                <a:spcPts val="0"/>
              </a:spcBef>
              <a:spcAft>
                <a:spcPts val="0"/>
              </a:spcAft>
              <a:buClr>
                <a:schemeClr val="bg1">
                  <a:lumMod val="85000"/>
                </a:schemeClr>
              </a:buClr>
              <a:buSzPts val="2080"/>
              <a:buFont typeface="Noto Sans Symbols"/>
              <a:buAutoNum type="arabicPeriod"/>
            </a:pPr>
            <a:r>
              <a:rPr lang="en-SG" sz="2400" b="0" i="0" u="none" strike="noStrike" cap="none" dirty="0">
                <a:solidFill>
                  <a:schemeClr val="bg1">
                    <a:lumMod val="85000"/>
                  </a:schemeClr>
                </a:solidFill>
                <a:latin typeface="Arial" panose="020B0604020202020204" pitchFamily="34" charset="0"/>
                <a:ea typeface="Arial"/>
                <a:cs typeface="Arial" panose="020B0604020202020204" pitchFamily="34" charset="0"/>
                <a:sym typeface="Arial"/>
              </a:rPr>
              <a:t>Red objects mainly concentrated at </a:t>
            </a:r>
            <a:r>
              <a:rPr lang="en-SG" sz="2400" dirty="0">
                <a:solidFill>
                  <a:schemeClr val="bg1">
                    <a:lumMod val="85000"/>
                  </a:schemeClr>
                </a:solidFill>
                <a:latin typeface="Arial" panose="020B0604020202020204" pitchFamily="34" charset="0"/>
                <a:cs typeface="Arial" panose="020B0604020202020204" pitchFamily="34" charset="0"/>
              </a:rPr>
              <a:t>the top left side of the map and Cyan mainly found in top right side</a:t>
            </a:r>
            <a:endParaRPr sz="2400" dirty="0">
              <a:solidFill>
                <a:schemeClr val="bg1">
                  <a:lumMod val="85000"/>
                </a:schemeClr>
              </a:solidFill>
              <a:latin typeface="Arial" panose="020B0604020202020204" pitchFamily="34" charset="0"/>
              <a:cs typeface="Arial" panose="020B0604020202020204" pitchFamily="34" charset="0"/>
            </a:endParaRPr>
          </a:p>
          <a:p>
            <a:pPr marL="457200" marR="0" lvl="0" indent="-360680" algn="l" rtl="0">
              <a:lnSpc>
                <a:spcPct val="150000"/>
              </a:lnSpc>
              <a:spcBef>
                <a:spcPts val="0"/>
              </a:spcBef>
              <a:spcAft>
                <a:spcPts val="0"/>
              </a:spcAft>
              <a:buClr>
                <a:schemeClr val="bg1">
                  <a:lumMod val="85000"/>
                </a:schemeClr>
              </a:buClr>
              <a:buSzPts val="2080"/>
              <a:buFont typeface="Noto Sans Symbols"/>
              <a:buAutoNum type="arabicPeriod"/>
            </a:pPr>
            <a:r>
              <a:rPr lang="en-SG" sz="2400" b="0" i="0" u="none" strike="noStrike" cap="none" dirty="0">
                <a:solidFill>
                  <a:schemeClr val="bg1">
                    <a:lumMod val="85000"/>
                  </a:schemeClr>
                </a:solidFill>
                <a:latin typeface="Arial" panose="020B0604020202020204" pitchFamily="34" charset="0"/>
                <a:ea typeface="Arial"/>
                <a:cs typeface="Arial" panose="020B0604020202020204" pitchFamily="34" charset="0"/>
                <a:sym typeface="Arial"/>
              </a:rPr>
              <a:t>Black object can be found in the area above the double point zone</a:t>
            </a:r>
            <a:endParaRPr sz="2400" dirty="0">
              <a:solidFill>
                <a:schemeClr val="bg1">
                  <a:lumMod val="85000"/>
                </a:schemeClr>
              </a:solidFill>
              <a:latin typeface="Arial" panose="020B0604020202020204" pitchFamily="34" charset="0"/>
              <a:cs typeface="Arial" panose="020B0604020202020204" pitchFamily="34" charset="0"/>
            </a:endParaRPr>
          </a:p>
        </p:txBody>
      </p:sp>
      <p:sp>
        <p:nvSpPr>
          <p:cNvPr id="40" name="Google Shape;149;p16">
            <a:extLst>
              <a:ext uri="{FF2B5EF4-FFF2-40B4-BE49-F238E27FC236}">
                <a16:creationId xmlns:a16="http://schemas.microsoft.com/office/drawing/2014/main" id="{6DC03F9B-F9DD-0FCA-5D96-A9CA08595AE3}"/>
              </a:ext>
            </a:extLst>
          </p:cNvPr>
          <p:cNvSpPr txBox="1"/>
          <p:nvPr/>
        </p:nvSpPr>
        <p:spPr>
          <a:xfrm>
            <a:off x="954526" y="2317810"/>
            <a:ext cx="6103200" cy="1132355"/>
          </a:xfrm>
          <a:prstGeom prst="rect">
            <a:avLst/>
          </a:prstGeom>
          <a:noFill/>
          <a:ln>
            <a:noFill/>
          </a:ln>
        </p:spPr>
        <p:txBody>
          <a:bodyPr spcFirstLastPara="1" wrap="square" lIns="91425" tIns="45700" rIns="91425" bIns="45700" anchor="t" anchorCtr="0">
            <a:normAutofit lnSpcReduction="10000"/>
          </a:bodyPr>
          <a:lstStyle/>
          <a:p>
            <a:pPr marL="457200" marR="0" lvl="0" indent="-360680" algn="l" rtl="0">
              <a:lnSpc>
                <a:spcPct val="150000"/>
              </a:lnSpc>
              <a:spcBef>
                <a:spcPts val="0"/>
              </a:spcBef>
              <a:spcAft>
                <a:spcPts val="0"/>
              </a:spcAft>
              <a:buClr>
                <a:srgbClr val="0C0C0C"/>
              </a:buClr>
              <a:buSzPts val="2080"/>
              <a:buFont typeface="Noto Sans Symbols"/>
              <a:buAutoNum type="arabicPeriod"/>
            </a:pPr>
            <a:r>
              <a:rPr lang="en-SG" sz="2400" dirty="0">
                <a:solidFill>
                  <a:srgbClr val="0C0C0C"/>
                </a:solidFill>
                <a:latin typeface="Arial" panose="020B0604020202020204" pitchFamily="34" charset="0"/>
                <a:ea typeface="Arial"/>
                <a:cs typeface="Arial" panose="020B0604020202020204" pitchFamily="34" charset="0"/>
                <a:sym typeface="Arial"/>
              </a:rPr>
              <a:t>3 deposit zones that is close to trap, swamp and obstacle</a:t>
            </a:r>
            <a:endParaRPr sz="2400" dirty="0">
              <a:solidFill>
                <a:srgbClr val="0C0C0C"/>
              </a:solidFill>
              <a:latin typeface="Arial" panose="020B0604020202020204" pitchFamily="34" charset="0"/>
              <a:ea typeface="Arial"/>
              <a:cs typeface="Arial" panose="020B0604020202020204" pitchFamily="34" charset="0"/>
              <a:sym typeface="Arial"/>
            </a:endParaRPr>
          </a:p>
        </p:txBody>
      </p:sp>
      <p:sp>
        <p:nvSpPr>
          <p:cNvPr id="41" name="Google Shape;149;p16">
            <a:extLst>
              <a:ext uri="{FF2B5EF4-FFF2-40B4-BE49-F238E27FC236}">
                <a16:creationId xmlns:a16="http://schemas.microsoft.com/office/drawing/2014/main" id="{A5036B29-5FC5-9F9A-2675-5BDC7DFC9F5F}"/>
              </a:ext>
            </a:extLst>
          </p:cNvPr>
          <p:cNvSpPr txBox="1"/>
          <p:nvPr/>
        </p:nvSpPr>
        <p:spPr>
          <a:xfrm>
            <a:off x="1313217" y="3341799"/>
            <a:ext cx="5724404" cy="1651117"/>
          </a:xfrm>
          <a:prstGeom prst="rect">
            <a:avLst/>
          </a:prstGeom>
          <a:noFill/>
          <a:ln>
            <a:noFill/>
          </a:ln>
        </p:spPr>
        <p:txBody>
          <a:bodyPr spcFirstLastPara="1" wrap="square" lIns="91425" tIns="45700" rIns="91425" bIns="45700" anchor="t" anchorCtr="0">
            <a:normAutofit lnSpcReduction="10000"/>
          </a:bodyPr>
          <a:lstStyle/>
          <a:p>
            <a:pPr marL="96520" marR="0" lvl="0" algn="l" rtl="0">
              <a:lnSpc>
                <a:spcPct val="150000"/>
              </a:lnSpc>
              <a:spcBef>
                <a:spcPts val="0"/>
              </a:spcBef>
              <a:spcAft>
                <a:spcPts val="0"/>
              </a:spcAft>
              <a:buClr>
                <a:schemeClr val="bg1">
                  <a:lumMod val="85000"/>
                </a:schemeClr>
              </a:buClr>
              <a:buSzPts val="2080"/>
            </a:pPr>
            <a:r>
              <a:rPr lang="en-US" sz="2400" b="0" i="0" u="none" strike="noStrike" cap="none" dirty="0">
                <a:solidFill>
                  <a:schemeClr val="tx1"/>
                </a:solidFill>
                <a:latin typeface="Arial" panose="020B0604020202020204" pitchFamily="34" charset="0"/>
                <a:ea typeface="Arial"/>
                <a:cs typeface="Arial" panose="020B0604020202020204" pitchFamily="34" charset="0"/>
                <a:sym typeface="Arial"/>
              </a:rPr>
              <a:t>Red objects mainly concentrated at </a:t>
            </a:r>
            <a:r>
              <a:rPr lang="en-US" sz="2400" dirty="0">
                <a:solidFill>
                  <a:schemeClr val="tx1"/>
                </a:solidFill>
                <a:latin typeface="Arial" panose="020B0604020202020204" pitchFamily="34" charset="0"/>
                <a:cs typeface="Arial" panose="020B0604020202020204" pitchFamily="34" charset="0"/>
              </a:rPr>
              <a:t>the top left side of the map and Cyan mainly found in top right side</a:t>
            </a:r>
          </a:p>
        </p:txBody>
      </p:sp>
      <p:sp>
        <p:nvSpPr>
          <p:cNvPr id="42" name="Google Shape;149;p16">
            <a:extLst>
              <a:ext uri="{FF2B5EF4-FFF2-40B4-BE49-F238E27FC236}">
                <a16:creationId xmlns:a16="http://schemas.microsoft.com/office/drawing/2014/main" id="{C8088E8E-B8D6-DD4A-26D9-916B837E34C3}"/>
              </a:ext>
            </a:extLst>
          </p:cNvPr>
          <p:cNvSpPr txBox="1"/>
          <p:nvPr/>
        </p:nvSpPr>
        <p:spPr>
          <a:xfrm>
            <a:off x="1313217" y="4877249"/>
            <a:ext cx="5938099" cy="1132355"/>
          </a:xfrm>
          <a:prstGeom prst="rect">
            <a:avLst/>
          </a:prstGeom>
          <a:noFill/>
          <a:ln>
            <a:noFill/>
          </a:ln>
        </p:spPr>
        <p:txBody>
          <a:bodyPr spcFirstLastPara="1" wrap="square" lIns="91425" tIns="45700" rIns="91425" bIns="45700" anchor="t" anchorCtr="0">
            <a:normAutofit lnSpcReduction="10000"/>
          </a:bodyPr>
          <a:lstStyle/>
          <a:p>
            <a:pPr marL="96520" marR="0" lvl="0" algn="l" rtl="0">
              <a:lnSpc>
                <a:spcPct val="150000"/>
              </a:lnSpc>
              <a:spcBef>
                <a:spcPts val="0"/>
              </a:spcBef>
              <a:spcAft>
                <a:spcPts val="0"/>
              </a:spcAft>
              <a:buClr>
                <a:schemeClr val="bg1">
                  <a:lumMod val="85000"/>
                </a:schemeClr>
              </a:buClr>
              <a:buSzPts val="2080"/>
            </a:pPr>
            <a:r>
              <a:rPr lang="en-US" sz="2400" b="0" i="0" u="none" strike="noStrike" cap="none" dirty="0">
                <a:solidFill>
                  <a:schemeClr val="tx1"/>
                </a:solidFill>
                <a:latin typeface="Arial" panose="020B0604020202020204" pitchFamily="34" charset="0"/>
                <a:ea typeface="Arial"/>
                <a:cs typeface="Arial" panose="020B0604020202020204" pitchFamily="34" charset="0"/>
                <a:sym typeface="Arial"/>
              </a:rPr>
              <a:t>Black object can be found in the area above the double point zone</a:t>
            </a:r>
            <a:endParaRPr lang="en-US" sz="2400" dirty="0">
              <a:solidFill>
                <a:schemeClr val="tx1"/>
              </a:solidFill>
              <a:latin typeface="Arial" panose="020B0604020202020204" pitchFamily="34" charset="0"/>
              <a:cs typeface="Arial" panose="020B0604020202020204" pitchFamily="34" charset="0"/>
            </a:endParaRPr>
          </a:p>
        </p:txBody>
      </p:sp>
      <p:sp>
        <p:nvSpPr>
          <p:cNvPr id="43" name="Google Shape;149;p16">
            <a:extLst>
              <a:ext uri="{FF2B5EF4-FFF2-40B4-BE49-F238E27FC236}">
                <a16:creationId xmlns:a16="http://schemas.microsoft.com/office/drawing/2014/main" id="{6DC8D36D-EC51-13B1-4D27-4EAE30113184}"/>
              </a:ext>
            </a:extLst>
          </p:cNvPr>
          <p:cNvSpPr txBox="1"/>
          <p:nvPr/>
        </p:nvSpPr>
        <p:spPr>
          <a:xfrm>
            <a:off x="954526" y="3363702"/>
            <a:ext cx="1137424" cy="713660"/>
          </a:xfrm>
          <a:prstGeom prst="rect">
            <a:avLst/>
          </a:prstGeom>
          <a:noFill/>
          <a:ln>
            <a:noFill/>
          </a:ln>
        </p:spPr>
        <p:txBody>
          <a:bodyPr spcFirstLastPara="1" wrap="square" lIns="91425" tIns="45700" rIns="91425" bIns="45700" anchor="t" anchorCtr="0">
            <a:noAutofit/>
          </a:bodyPr>
          <a:lstStyle/>
          <a:p>
            <a:pPr marL="96520" marR="0" lvl="0" algn="l" rtl="0">
              <a:lnSpc>
                <a:spcPct val="150000"/>
              </a:lnSpc>
              <a:spcBef>
                <a:spcPts val="0"/>
              </a:spcBef>
              <a:spcAft>
                <a:spcPts val="0"/>
              </a:spcAft>
              <a:buClr>
                <a:schemeClr val="bg1">
                  <a:lumMod val="85000"/>
                </a:schemeClr>
              </a:buClr>
              <a:buSzPts val="2080"/>
            </a:pPr>
            <a:r>
              <a:rPr lang="en-US" sz="2100" dirty="0">
                <a:solidFill>
                  <a:schemeClr val="tx1"/>
                </a:solidFill>
                <a:latin typeface="Arial" panose="020B0604020202020204" pitchFamily="34" charset="0"/>
                <a:cs typeface="Arial" panose="020B0604020202020204" pitchFamily="34" charset="0"/>
              </a:rPr>
              <a:t>2</a:t>
            </a:r>
            <a:r>
              <a:rPr lang="en-US" sz="2100" b="0" i="0" u="none" strike="noStrike" cap="none" dirty="0">
                <a:solidFill>
                  <a:schemeClr val="tx1"/>
                </a:solidFill>
                <a:latin typeface="Arial" panose="020B0604020202020204" pitchFamily="34" charset="0"/>
                <a:ea typeface="Arial"/>
                <a:cs typeface="Arial" panose="020B0604020202020204" pitchFamily="34" charset="0"/>
                <a:sym typeface="Arial"/>
              </a:rPr>
              <a:t>.</a:t>
            </a:r>
            <a:endParaRPr lang="en-US" sz="2100" dirty="0">
              <a:solidFill>
                <a:schemeClr val="tx1"/>
              </a:solidFill>
              <a:latin typeface="Arial" panose="020B0604020202020204" pitchFamily="34" charset="0"/>
              <a:cs typeface="Arial" panose="020B0604020202020204" pitchFamily="34" charset="0"/>
            </a:endParaRPr>
          </a:p>
        </p:txBody>
      </p:sp>
      <p:sp>
        <p:nvSpPr>
          <p:cNvPr id="44" name="Google Shape;149;p16">
            <a:extLst>
              <a:ext uri="{FF2B5EF4-FFF2-40B4-BE49-F238E27FC236}">
                <a16:creationId xmlns:a16="http://schemas.microsoft.com/office/drawing/2014/main" id="{575D0D05-CCCC-E2BB-07EA-F3E8A35E1098}"/>
              </a:ext>
            </a:extLst>
          </p:cNvPr>
          <p:cNvSpPr txBox="1"/>
          <p:nvPr/>
        </p:nvSpPr>
        <p:spPr>
          <a:xfrm>
            <a:off x="954526" y="4900027"/>
            <a:ext cx="1137424" cy="713660"/>
          </a:xfrm>
          <a:prstGeom prst="rect">
            <a:avLst/>
          </a:prstGeom>
          <a:noFill/>
          <a:ln>
            <a:noFill/>
          </a:ln>
        </p:spPr>
        <p:txBody>
          <a:bodyPr spcFirstLastPara="1" wrap="square" lIns="91425" tIns="45700" rIns="91425" bIns="45700" anchor="t" anchorCtr="0">
            <a:noAutofit/>
          </a:bodyPr>
          <a:lstStyle/>
          <a:p>
            <a:pPr marL="96520" marR="0" lvl="0" algn="l" rtl="0">
              <a:lnSpc>
                <a:spcPct val="150000"/>
              </a:lnSpc>
              <a:spcBef>
                <a:spcPts val="0"/>
              </a:spcBef>
              <a:spcAft>
                <a:spcPts val="0"/>
              </a:spcAft>
              <a:buClr>
                <a:schemeClr val="bg1">
                  <a:lumMod val="85000"/>
                </a:schemeClr>
              </a:buClr>
              <a:buSzPts val="2080"/>
            </a:pPr>
            <a:r>
              <a:rPr lang="en-US" sz="2100" b="0" i="0" u="none" strike="noStrike" cap="none" dirty="0">
                <a:solidFill>
                  <a:schemeClr val="tx1"/>
                </a:solidFill>
                <a:latin typeface="Arial" panose="020B0604020202020204" pitchFamily="34" charset="0"/>
                <a:ea typeface="Arial"/>
                <a:cs typeface="Arial" panose="020B0604020202020204" pitchFamily="34" charset="0"/>
                <a:sym typeface="Arial"/>
              </a:rPr>
              <a:t>3.</a:t>
            </a:r>
            <a:endParaRPr lang="en-US" sz="2100" dirty="0">
              <a:solidFill>
                <a:schemeClr val="tx1"/>
              </a:solidFill>
              <a:latin typeface="Arial" panose="020B0604020202020204" pitchFamily="34" charset="0"/>
              <a:cs typeface="Arial" panose="020B0604020202020204" pitchFamily="34" charset="0"/>
            </a:endParaRPr>
          </a:p>
        </p:txBody>
      </p:sp>
      <p:pic>
        <p:nvPicPr>
          <p:cNvPr id="46" name="Picture 45">
            <a:extLst>
              <a:ext uri="{FF2B5EF4-FFF2-40B4-BE49-F238E27FC236}">
                <a16:creationId xmlns:a16="http://schemas.microsoft.com/office/drawing/2014/main" id="{398E2DC0-E350-3DD2-DA42-4CFCB55C5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0636" y="2899500"/>
            <a:ext cx="4687560" cy="2371112"/>
          </a:xfrm>
          <a:prstGeom prst="rect">
            <a:avLst/>
          </a:prstGeom>
        </p:spPr>
      </p:pic>
      <p:sp>
        <p:nvSpPr>
          <p:cNvPr id="47" name="Rectangle 46">
            <a:extLst>
              <a:ext uri="{FF2B5EF4-FFF2-40B4-BE49-F238E27FC236}">
                <a16:creationId xmlns:a16="http://schemas.microsoft.com/office/drawing/2014/main" id="{85C2D6C6-C58C-A193-F3C4-BEC3A3740AF8}"/>
              </a:ext>
            </a:extLst>
          </p:cNvPr>
          <p:cNvSpPr/>
          <p:nvPr/>
        </p:nvSpPr>
        <p:spPr>
          <a:xfrm>
            <a:off x="7783513" y="2927878"/>
            <a:ext cx="1625600" cy="220133"/>
          </a:xfrm>
          <a:prstGeom prst="rect">
            <a:avLst/>
          </a:prstGeom>
          <a:solidFill>
            <a:srgbClr val="F8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24E0B51A-4878-9D79-A4AD-98AE6AAC7553}"/>
              </a:ext>
            </a:extLst>
          </p:cNvPr>
          <p:cNvSpPr/>
          <p:nvPr/>
        </p:nvSpPr>
        <p:spPr>
          <a:xfrm>
            <a:off x="7912097" y="3130231"/>
            <a:ext cx="82550" cy="50798"/>
          </a:xfrm>
          <a:prstGeom prst="rect">
            <a:avLst/>
          </a:prstGeom>
          <a:solidFill>
            <a:srgbClr val="F8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69A1E9C0-0C52-82D1-9D0B-4E61226E6239}"/>
              </a:ext>
            </a:extLst>
          </p:cNvPr>
          <p:cNvSpPr/>
          <p:nvPr/>
        </p:nvSpPr>
        <p:spPr>
          <a:xfrm>
            <a:off x="8132580" y="3131819"/>
            <a:ext cx="82550" cy="50798"/>
          </a:xfrm>
          <a:prstGeom prst="rect">
            <a:avLst/>
          </a:prstGeom>
          <a:solidFill>
            <a:srgbClr val="F8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a:extLst>
              <a:ext uri="{FF2B5EF4-FFF2-40B4-BE49-F238E27FC236}">
                <a16:creationId xmlns:a16="http://schemas.microsoft.com/office/drawing/2014/main" id="{5F076A45-E23C-67DE-C198-B19024DF107E}"/>
              </a:ext>
            </a:extLst>
          </p:cNvPr>
          <p:cNvSpPr/>
          <p:nvPr/>
        </p:nvSpPr>
        <p:spPr>
          <a:xfrm>
            <a:off x="8132580" y="3183142"/>
            <a:ext cx="82550" cy="50798"/>
          </a:xfrm>
          <a:prstGeom prst="rect">
            <a:avLst/>
          </a:prstGeom>
          <a:solidFill>
            <a:srgbClr val="1AB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ectangle 51">
            <a:extLst>
              <a:ext uri="{FF2B5EF4-FFF2-40B4-BE49-F238E27FC236}">
                <a16:creationId xmlns:a16="http://schemas.microsoft.com/office/drawing/2014/main" id="{25A3D5BB-96E3-97A7-6E05-82B51F740D4C}"/>
              </a:ext>
            </a:extLst>
          </p:cNvPr>
          <p:cNvSpPr/>
          <p:nvPr/>
        </p:nvSpPr>
        <p:spPr>
          <a:xfrm>
            <a:off x="7912097" y="3181160"/>
            <a:ext cx="82550" cy="50798"/>
          </a:xfrm>
          <a:prstGeom prst="rect">
            <a:avLst/>
          </a:prstGeom>
          <a:solidFill>
            <a:srgbClr val="1AB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Rectangle 52">
            <a:extLst>
              <a:ext uri="{FF2B5EF4-FFF2-40B4-BE49-F238E27FC236}">
                <a16:creationId xmlns:a16="http://schemas.microsoft.com/office/drawing/2014/main" id="{7E2E583F-86F8-4DAE-CEE7-297943996DDD}"/>
              </a:ext>
            </a:extLst>
          </p:cNvPr>
          <p:cNvSpPr/>
          <p:nvPr/>
        </p:nvSpPr>
        <p:spPr>
          <a:xfrm>
            <a:off x="9998075" y="2962615"/>
            <a:ext cx="788988" cy="220133"/>
          </a:xfrm>
          <a:prstGeom prst="rect">
            <a:avLst/>
          </a:prstGeom>
          <a:solidFill>
            <a:srgbClr val="1DB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ectangle 53">
            <a:extLst>
              <a:ext uri="{FF2B5EF4-FFF2-40B4-BE49-F238E27FC236}">
                <a16:creationId xmlns:a16="http://schemas.microsoft.com/office/drawing/2014/main" id="{2556CB45-6580-8246-A3FF-C562CAE864E2}"/>
              </a:ext>
            </a:extLst>
          </p:cNvPr>
          <p:cNvSpPr/>
          <p:nvPr/>
        </p:nvSpPr>
        <p:spPr>
          <a:xfrm>
            <a:off x="10031413" y="3166656"/>
            <a:ext cx="817562" cy="220133"/>
          </a:xfrm>
          <a:prstGeom prst="rect">
            <a:avLst/>
          </a:prstGeom>
          <a:solidFill>
            <a:srgbClr val="1DB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Rectangle 54">
            <a:extLst>
              <a:ext uri="{FF2B5EF4-FFF2-40B4-BE49-F238E27FC236}">
                <a16:creationId xmlns:a16="http://schemas.microsoft.com/office/drawing/2014/main" id="{A6C035A6-C44E-AA2B-F3D3-BDF5BA1D68CB}"/>
              </a:ext>
            </a:extLst>
          </p:cNvPr>
          <p:cNvSpPr/>
          <p:nvPr/>
        </p:nvSpPr>
        <p:spPr>
          <a:xfrm>
            <a:off x="10415587" y="3495675"/>
            <a:ext cx="173037" cy="856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a:extLst>
              <a:ext uri="{FF2B5EF4-FFF2-40B4-BE49-F238E27FC236}">
                <a16:creationId xmlns:a16="http://schemas.microsoft.com/office/drawing/2014/main" id="{B8FFF73D-20A2-8D3F-E108-128BF7472CC4}"/>
              </a:ext>
            </a:extLst>
          </p:cNvPr>
          <p:cNvSpPr/>
          <p:nvPr/>
        </p:nvSpPr>
        <p:spPr>
          <a:xfrm>
            <a:off x="9528173" y="3924707"/>
            <a:ext cx="173037" cy="856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Rectangle 56">
            <a:extLst>
              <a:ext uri="{FF2B5EF4-FFF2-40B4-BE49-F238E27FC236}">
                <a16:creationId xmlns:a16="http://schemas.microsoft.com/office/drawing/2014/main" id="{41DB60B1-0A0E-E085-D0E8-1FC136F9EC57}"/>
              </a:ext>
            </a:extLst>
          </p:cNvPr>
          <p:cNvSpPr/>
          <p:nvPr/>
        </p:nvSpPr>
        <p:spPr>
          <a:xfrm>
            <a:off x="10910884" y="4330701"/>
            <a:ext cx="173037" cy="1340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Rectangle 57">
            <a:extLst>
              <a:ext uri="{FF2B5EF4-FFF2-40B4-BE49-F238E27FC236}">
                <a16:creationId xmlns:a16="http://schemas.microsoft.com/office/drawing/2014/main" id="{0AD5C1B2-D0BA-40F9-C9F6-E65740ABF0EE}"/>
              </a:ext>
            </a:extLst>
          </p:cNvPr>
          <p:cNvSpPr/>
          <p:nvPr/>
        </p:nvSpPr>
        <p:spPr>
          <a:xfrm>
            <a:off x="10353675" y="4810227"/>
            <a:ext cx="320675" cy="2201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58">
            <a:extLst>
              <a:ext uri="{FF2B5EF4-FFF2-40B4-BE49-F238E27FC236}">
                <a16:creationId xmlns:a16="http://schemas.microsoft.com/office/drawing/2014/main" id="{B8615FC1-55A6-CA0C-3F2B-976A0518F34D}"/>
              </a:ext>
            </a:extLst>
          </p:cNvPr>
          <p:cNvSpPr/>
          <p:nvPr/>
        </p:nvSpPr>
        <p:spPr>
          <a:xfrm>
            <a:off x="10255249" y="4409316"/>
            <a:ext cx="320675" cy="2201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Rectangle 59">
            <a:extLst>
              <a:ext uri="{FF2B5EF4-FFF2-40B4-BE49-F238E27FC236}">
                <a16:creationId xmlns:a16="http://schemas.microsoft.com/office/drawing/2014/main" id="{FC9B2875-5E2F-08CB-7387-ABFCA7202B6E}"/>
              </a:ext>
            </a:extLst>
          </p:cNvPr>
          <p:cNvSpPr/>
          <p:nvPr/>
        </p:nvSpPr>
        <p:spPr>
          <a:xfrm>
            <a:off x="8255644" y="4608622"/>
            <a:ext cx="1104256" cy="220133"/>
          </a:xfrm>
          <a:prstGeom prst="rect">
            <a:avLst/>
          </a:prstGeom>
          <a:gradFill flip="none" rotWithShape="1">
            <a:gsLst>
              <a:gs pos="0">
                <a:srgbClr val="28C2FA"/>
              </a:gs>
              <a:gs pos="50000">
                <a:srgbClr val="24BEF6"/>
              </a:gs>
              <a:gs pos="100000">
                <a:srgbClr val="20BAF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Rectangle 60">
            <a:extLst>
              <a:ext uri="{FF2B5EF4-FFF2-40B4-BE49-F238E27FC236}">
                <a16:creationId xmlns:a16="http://schemas.microsoft.com/office/drawing/2014/main" id="{77FA1F53-90A8-4CEB-F5FE-437AD7010BBB}"/>
              </a:ext>
            </a:extLst>
          </p:cNvPr>
          <p:cNvSpPr/>
          <p:nvPr/>
        </p:nvSpPr>
        <p:spPr>
          <a:xfrm>
            <a:off x="8506619" y="4257798"/>
            <a:ext cx="173037" cy="856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Rectangle 61">
            <a:extLst>
              <a:ext uri="{FF2B5EF4-FFF2-40B4-BE49-F238E27FC236}">
                <a16:creationId xmlns:a16="http://schemas.microsoft.com/office/drawing/2014/main" id="{1F9846DF-3183-09D0-A994-52A25B000C78}"/>
              </a:ext>
            </a:extLst>
          </p:cNvPr>
          <p:cNvSpPr/>
          <p:nvPr/>
        </p:nvSpPr>
        <p:spPr>
          <a:xfrm>
            <a:off x="7309793" y="4737773"/>
            <a:ext cx="173037" cy="85603"/>
          </a:xfrm>
          <a:prstGeom prst="rect">
            <a:avLst/>
          </a:prstGeom>
          <a:solidFill>
            <a:srgbClr val="FA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Rectangle 62">
            <a:extLst>
              <a:ext uri="{FF2B5EF4-FFF2-40B4-BE49-F238E27FC236}">
                <a16:creationId xmlns:a16="http://schemas.microsoft.com/office/drawing/2014/main" id="{1D7A69F7-C7A4-9E7F-BE5C-D1C827850897}"/>
              </a:ext>
            </a:extLst>
          </p:cNvPr>
          <p:cNvSpPr/>
          <p:nvPr/>
        </p:nvSpPr>
        <p:spPr>
          <a:xfrm rot="852305">
            <a:off x="7638087" y="3953185"/>
            <a:ext cx="173037" cy="85603"/>
          </a:xfrm>
          <a:prstGeom prst="rect">
            <a:avLst/>
          </a:prstGeom>
          <a:solidFill>
            <a:srgbClr val="FA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Rectangle 63">
            <a:extLst>
              <a:ext uri="{FF2B5EF4-FFF2-40B4-BE49-F238E27FC236}">
                <a16:creationId xmlns:a16="http://schemas.microsoft.com/office/drawing/2014/main" id="{11783587-39D9-89B7-E84C-991E28E458E5}"/>
              </a:ext>
            </a:extLst>
          </p:cNvPr>
          <p:cNvSpPr/>
          <p:nvPr/>
        </p:nvSpPr>
        <p:spPr>
          <a:xfrm rot="852305">
            <a:off x="8578822" y="5063239"/>
            <a:ext cx="201669" cy="119222"/>
          </a:xfrm>
          <a:prstGeom prst="rect">
            <a:avLst/>
          </a:prstGeom>
          <a:solidFill>
            <a:srgbClr val="25B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Rectangle 64">
            <a:extLst>
              <a:ext uri="{FF2B5EF4-FFF2-40B4-BE49-F238E27FC236}">
                <a16:creationId xmlns:a16="http://schemas.microsoft.com/office/drawing/2014/main" id="{2FC5B852-92C4-FD02-1F55-8358793B336B}"/>
              </a:ext>
            </a:extLst>
          </p:cNvPr>
          <p:cNvSpPr/>
          <p:nvPr/>
        </p:nvSpPr>
        <p:spPr>
          <a:xfrm>
            <a:off x="8255644" y="4459979"/>
            <a:ext cx="173037" cy="85603"/>
          </a:xfrm>
          <a:prstGeom prst="rect">
            <a:avLst/>
          </a:prstGeom>
          <a:solidFill>
            <a:srgbClr val="B9B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Rectangle 65">
            <a:extLst>
              <a:ext uri="{FF2B5EF4-FFF2-40B4-BE49-F238E27FC236}">
                <a16:creationId xmlns:a16="http://schemas.microsoft.com/office/drawing/2014/main" id="{8F0B6426-3322-13C3-E0D7-985A60F79AF9}"/>
              </a:ext>
            </a:extLst>
          </p:cNvPr>
          <p:cNvSpPr/>
          <p:nvPr/>
        </p:nvSpPr>
        <p:spPr>
          <a:xfrm>
            <a:off x="7689057" y="3248832"/>
            <a:ext cx="1070768" cy="461158"/>
          </a:xfrm>
          <a:prstGeom prst="rect">
            <a:avLst/>
          </a:prstGeom>
          <a:solidFill>
            <a:srgbClr val="1AB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Rectangle 66">
            <a:extLst>
              <a:ext uri="{FF2B5EF4-FFF2-40B4-BE49-F238E27FC236}">
                <a16:creationId xmlns:a16="http://schemas.microsoft.com/office/drawing/2014/main" id="{92F712BE-8C71-6C1E-049F-5FC93ACB89FF}"/>
              </a:ext>
            </a:extLst>
          </p:cNvPr>
          <p:cNvSpPr/>
          <p:nvPr/>
        </p:nvSpPr>
        <p:spPr>
          <a:xfrm>
            <a:off x="8657215" y="3234846"/>
            <a:ext cx="134821" cy="94724"/>
          </a:xfrm>
          <a:prstGeom prst="rect">
            <a:avLst/>
          </a:prstGeom>
          <a:solidFill>
            <a:srgbClr val="1AB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Rectangle 67">
            <a:extLst>
              <a:ext uri="{FF2B5EF4-FFF2-40B4-BE49-F238E27FC236}">
                <a16:creationId xmlns:a16="http://schemas.microsoft.com/office/drawing/2014/main" id="{9B06980B-74FC-1419-5C35-C74B129E49C6}"/>
              </a:ext>
            </a:extLst>
          </p:cNvPr>
          <p:cNvSpPr/>
          <p:nvPr/>
        </p:nvSpPr>
        <p:spPr>
          <a:xfrm>
            <a:off x="8825273" y="3523450"/>
            <a:ext cx="134821" cy="94724"/>
          </a:xfrm>
          <a:prstGeom prst="rect">
            <a:avLst/>
          </a:prstGeom>
          <a:solidFill>
            <a:srgbClr val="B4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Rectangle 68">
            <a:extLst>
              <a:ext uri="{FF2B5EF4-FFF2-40B4-BE49-F238E27FC236}">
                <a16:creationId xmlns:a16="http://schemas.microsoft.com/office/drawing/2014/main" id="{73646430-59D9-E231-AB4B-23701CCE66D3}"/>
              </a:ext>
            </a:extLst>
          </p:cNvPr>
          <p:cNvSpPr/>
          <p:nvPr/>
        </p:nvSpPr>
        <p:spPr>
          <a:xfrm>
            <a:off x="8851071" y="3320937"/>
            <a:ext cx="134821" cy="94724"/>
          </a:xfrm>
          <a:prstGeom prst="rect">
            <a:avLst/>
          </a:prstGeom>
          <a:solidFill>
            <a:srgbClr val="B4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0" name="Rectangle 69">
            <a:extLst>
              <a:ext uri="{FF2B5EF4-FFF2-40B4-BE49-F238E27FC236}">
                <a16:creationId xmlns:a16="http://schemas.microsoft.com/office/drawing/2014/main" id="{E9BAFCB9-3ACB-95E5-BD9F-A6757EA9F465}"/>
              </a:ext>
            </a:extLst>
          </p:cNvPr>
          <p:cNvSpPr/>
          <p:nvPr/>
        </p:nvSpPr>
        <p:spPr>
          <a:xfrm rot="561672">
            <a:off x="9292489" y="4254825"/>
            <a:ext cx="134821" cy="947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1" name="Rectangle 70">
            <a:extLst>
              <a:ext uri="{FF2B5EF4-FFF2-40B4-BE49-F238E27FC236}">
                <a16:creationId xmlns:a16="http://schemas.microsoft.com/office/drawing/2014/main" id="{1BA2951B-3DF1-0EE9-292F-D07E81926BED}"/>
              </a:ext>
            </a:extLst>
          </p:cNvPr>
          <p:cNvSpPr/>
          <p:nvPr/>
        </p:nvSpPr>
        <p:spPr>
          <a:xfrm>
            <a:off x="8197512" y="4243853"/>
            <a:ext cx="134821" cy="947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Rectangle 71">
            <a:extLst>
              <a:ext uri="{FF2B5EF4-FFF2-40B4-BE49-F238E27FC236}">
                <a16:creationId xmlns:a16="http://schemas.microsoft.com/office/drawing/2014/main" id="{EC194791-6E25-DA58-5BC5-71237F0B424F}"/>
              </a:ext>
            </a:extLst>
          </p:cNvPr>
          <p:cNvSpPr/>
          <p:nvPr/>
        </p:nvSpPr>
        <p:spPr>
          <a:xfrm>
            <a:off x="7348009" y="4513898"/>
            <a:ext cx="134821" cy="94724"/>
          </a:xfrm>
          <a:prstGeom prst="rect">
            <a:avLst/>
          </a:prstGeom>
          <a:solidFill>
            <a:srgbClr val="FA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Rectangle 72">
            <a:extLst>
              <a:ext uri="{FF2B5EF4-FFF2-40B4-BE49-F238E27FC236}">
                <a16:creationId xmlns:a16="http://schemas.microsoft.com/office/drawing/2014/main" id="{1A94C958-F7D0-2EDA-CBE9-0FD2873B7930}"/>
              </a:ext>
            </a:extLst>
          </p:cNvPr>
          <p:cNvSpPr/>
          <p:nvPr/>
        </p:nvSpPr>
        <p:spPr>
          <a:xfrm>
            <a:off x="7261490" y="4952527"/>
            <a:ext cx="348517" cy="252856"/>
          </a:xfrm>
          <a:prstGeom prst="rect">
            <a:avLst/>
          </a:prstGeom>
          <a:solidFill>
            <a:srgbClr val="FA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8" name="Graphic 77">
            <a:extLst>
              <a:ext uri="{FF2B5EF4-FFF2-40B4-BE49-F238E27FC236}">
                <a16:creationId xmlns:a16="http://schemas.microsoft.com/office/drawing/2014/main" id="{DCDB3654-FCA6-B59C-630A-D2D1363083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7215" y="3722542"/>
            <a:ext cx="316923" cy="199010"/>
          </a:xfrm>
          <a:prstGeom prst="rect">
            <a:avLst/>
          </a:prstGeom>
        </p:spPr>
      </p:pic>
      <p:pic>
        <p:nvPicPr>
          <p:cNvPr id="80" name="Graphic 79">
            <a:extLst>
              <a:ext uri="{FF2B5EF4-FFF2-40B4-BE49-F238E27FC236}">
                <a16:creationId xmlns:a16="http://schemas.microsoft.com/office/drawing/2014/main" id="{B0D55C2C-49B5-553C-EF76-B32C29E779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8465" y="4541027"/>
            <a:ext cx="370598" cy="336223"/>
          </a:xfrm>
          <a:prstGeom prst="rect">
            <a:avLst/>
          </a:prstGeom>
        </p:spPr>
      </p:pic>
      <p:pic>
        <p:nvPicPr>
          <p:cNvPr id="82" name="Graphic 81">
            <a:extLst>
              <a:ext uri="{FF2B5EF4-FFF2-40B4-BE49-F238E27FC236}">
                <a16:creationId xmlns:a16="http://schemas.microsoft.com/office/drawing/2014/main" id="{BEA70D04-73E0-821E-8808-8D65B5057D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31349" y="3151254"/>
            <a:ext cx="286446" cy="196074"/>
          </a:xfrm>
          <a:prstGeom prst="rect">
            <a:avLst/>
          </a:prstGeom>
        </p:spPr>
      </p:pic>
      <p:sp>
        <p:nvSpPr>
          <p:cNvPr id="83" name="Rectangle 82">
            <a:extLst>
              <a:ext uri="{FF2B5EF4-FFF2-40B4-BE49-F238E27FC236}">
                <a16:creationId xmlns:a16="http://schemas.microsoft.com/office/drawing/2014/main" id="{C72B0924-87D5-C947-49C2-C95BF0866930}"/>
              </a:ext>
            </a:extLst>
          </p:cNvPr>
          <p:cNvSpPr/>
          <p:nvPr/>
        </p:nvSpPr>
        <p:spPr>
          <a:xfrm>
            <a:off x="10804844" y="3451753"/>
            <a:ext cx="45719"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5" name="Rectangle 84">
            <a:extLst>
              <a:ext uri="{FF2B5EF4-FFF2-40B4-BE49-F238E27FC236}">
                <a16:creationId xmlns:a16="http://schemas.microsoft.com/office/drawing/2014/main" id="{3C17AEEA-76CF-7BCC-436E-87C04841F245}"/>
              </a:ext>
            </a:extLst>
          </p:cNvPr>
          <p:cNvSpPr/>
          <p:nvPr/>
        </p:nvSpPr>
        <p:spPr>
          <a:xfrm>
            <a:off x="11116235" y="4380653"/>
            <a:ext cx="121239" cy="1317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6" name="Rectangle 85">
            <a:extLst>
              <a:ext uri="{FF2B5EF4-FFF2-40B4-BE49-F238E27FC236}">
                <a16:creationId xmlns:a16="http://schemas.microsoft.com/office/drawing/2014/main" id="{89FCF3DC-F6F2-DBFB-F5CB-485BC02FE904}"/>
              </a:ext>
            </a:extLst>
          </p:cNvPr>
          <p:cNvSpPr/>
          <p:nvPr/>
        </p:nvSpPr>
        <p:spPr>
          <a:xfrm>
            <a:off x="11238328" y="5030360"/>
            <a:ext cx="121239" cy="1317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7" name="Rectangle 86">
            <a:extLst>
              <a:ext uri="{FF2B5EF4-FFF2-40B4-BE49-F238E27FC236}">
                <a16:creationId xmlns:a16="http://schemas.microsoft.com/office/drawing/2014/main" id="{13843607-BC6E-25B6-40E5-B821E275D96F}"/>
              </a:ext>
            </a:extLst>
          </p:cNvPr>
          <p:cNvSpPr/>
          <p:nvPr/>
        </p:nvSpPr>
        <p:spPr>
          <a:xfrm rot="21266233">
            <a:off x="10709954" y="4000774"/>
            <a:ext cx="134821" cy="947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6785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26" presetClass="emph" presetSubtype="0" fill="hold" nodeType="withEffect">
                                  <p:stCondLst>
                                    <p:cond delay="0"/>
                                  </p:stCondLst>
                                  <p:childTnLst>
                                    <p:animEffect transition="out" filter="fade">
                                      <p:cBhvr>
                                        <p:cTn id="12" dur="500" tmFilter="0, 0; .2, .5; .8, .5; 1, 0"/>
                                        <p:tgtEl>
                                          <p:spTgt spid="78"/>
                                        </p:tgtEl>
                                      </p:cBhvr>
                                    </p:animEffect>
                                    <p:animScale>
                                      <p:cBhvr>
                                        <p:cTn id="13" dur="250" autoRev="1" fill="hold"/>
                                        <p:tgtEl>
                                          <p:spTgt spid="78"/>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82"/>
                                        </p:tgtEl>
                                      </p:cBhvr>
                                    </p:animEffect>
                                    <p:animScale>
                                      <p:cBhvr>
                                        <p:cTn id="16" dur="250" autoRev="1" fill="hold"/>
                                        <p:tgtEl>
                                          <p:spTgt spid="82"/>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80"/>
                                        </p:tgtEl>
                                      </p:cBhvr>
                                    </p:animEffect>
                                    <p:animScale>
                                      <p:cBhvr>
                                        <p:cTn id="19" dur="250" autoRev="1" fill="hold"/>
                                        <p:tgtEl>
                                          <p:spTgt spid="80"/>
                                        </p:tgtEl>
                                      </p:cBhvr>
                                      <p:by x="105000" y="105000"/>
                                    </p:animScale>
                                  </p:childTnLst>
                                </p:cTn>
                              </p:par>
                            </p:childTnLst>
                          </p:cTn>
                        </p:par>
                        <p:par>
                          <p:cTn id="20" fill="hold">
                            <p:stCondLst>
                              <p:cond delay="500"/>
                            </p:stCondLst>
                            <p:childTnLst>
                              <p:par>
                                <p:cTn id="21" presetID="1" presetClass="exit" presetSubtype="0" fill="hold" nodeType="afterEffect">
                                  <p:stCondLst>
                                    <p:cond delay="0"/>
                                  </p:stCondLst>
                                  <p:childTnLst>
                                    <p:set>
                                      <p:cBhvr>
                                        <p:cTn id="22" dur="1" fill="hold">
                                          <p:stCondLst>
                                            <p:cond delay="0"/>
                                          </p:stCondLst>
                                        </p:cTn>
                                        <p:tgtEl>
                                          <p:spTgt spid="78"/>
                                        </p:tgtEl>
                                        <p:attrNameLst>
                                          <p:attrName>style.visibility</p:attrName>
                                        </p:attrNameLst>
                                      </p:cBhvr>
                                      <p:to>
                                        <p:strVal val="hidden"/>
                                      </p:to>
                                    </p:set>
                                  </p:childTnLst>
                                </p:cTn>
                              </p:par>
                            </p:childTnLst>
                          </p:cTn>
                        </p:par>
                        <p:par>
                          <p:cTn id="23" fill="hold">
                            <p:stCondLst>
                              <p:cond delay="500"/>
                            </p:stCondLst>
                            <p:childTnLst>
                              <p:par>
                                <p:cTn id="24" presetID="1" presetClass="exit" presetSubtype="0" fill="hold" nodeType="afterEffect">
                                  <p:stCondLst>
                                    <p:cond delay="0"/>
                                  </p:stCondLst>
                                  <p:childTnLst>
                                    <p:set>
                                      <p:cBhvr>
                                        <p:cTn id="25" dur="1" fill="hold">
                                          <p:stCondLst>
                                            <p:cond delay="0"/>
                                          </p:stCondLst>
                                        </p:cTn>
                                        <p:tgtEl>
                                          <p:spTgt spid="82"/>
                                        </p:tgtEl>
                                        <p:attrNameLst>
                                          <p:attrName>style.visibility</p:attrName>
                                        </p:attrNameLst>
                                      </p:cBhvr>
                                      <p:to>
                                        <p:strVal val="hidden"/>
                                      </p:to>
                                    </p:set>
                                  </p:childTnLst>
                                </p:cTn>
                              </p:par>
                            </p:childTnLst>
                          </p:cTn>
                        </p:par>
                        <p:par>
                          <p:cTn id="26" fill="hold">
                            <p:stCondLst>
                              <p:cond delay="500"/>
                            </p:stCondLst>
                            <p:childTnLst>
                              <p:par>
                                <p:cTn id="27" presetID="1" presetClass="exit" presetSubtype="0" fill="hold" nodeType="afterEffect">
                                  <p:stCondLst>
                                    <p:cond delay="0"/>
                                  </p:stCondLst>
                                  <p:childTnLst>
                                    <p:set>
                                      <p:cBhvr>
                                        <p:cTn id="28" dur="1" fill="hold">
                                          <p:stCondLst>
                                            <p:cond delay="0"/>
                                          </p:stCondLst>
                                        </p:cTn>
                                        <p:tgtEl>
                                          <p:spTgt spid="8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66"/>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par>
                                <p:cTn id="69" presetID="1" presetClass="exit"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56"/>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1" nodeType="clickEffect">
                                  <p:stCondLst>
                                    <p:cond delay="0"/>
                                  </p:stCondLst>
                                  <p:childTnLst>
                                    <p:set>
                                      <p:cBhvr>
                                        <p:cTn id="100" dur="1" fill="hold">
                                          <p:stCondLst>
                                            <p:cond delay="0"/>
                                          </p:stCondLst>
                                        </p:cTn>
                                        <p:tgtEl>
                                          <p:spTgt spid="65"/>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62"/>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63"/>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60"/>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par>
                                <p:cTn id="111" presetID="1" presetClass="entr" presetSubtype="0" fill="hold" grpId="1" nodeType="withEffect">
                                  <p:stCondLst>
                                    <p:cond delay="0"/>
                                  </p:stCondLst>
                                  <p:childTnLst>
                                    <p:set>
                                      <p:cBhvr>
                                        <p:cTn id="112" dur="1" fill="hold">
                                          <p:stCondLst>
                                            <p:cond delay="0"/>
                                          </p:stCondLst>
                                        </p:cTn>
                                        <p:tgtEl>
                                          <p:spTgt spid="58"/>
                                        </p:tgtEl>
                                        <p:attrNameLst>
                                          <p:attrName>style.visibility</p:attrName>
                                        </p:attrNameLst>
                                      </p:cBhvr>
                                      <p:to>
                                        <p:strVal val="visible"/>
                                      </p:to>
                                    </p:set>
                                  </p:childTnLst>
                                </p:cTn>
                              </p:par>
                              <p:par>
                                <p:cTn id="113" presetID="1" presetClass="entr" presetSubtype="0" fill="hold" grpId="1" nodeType="withEffect">
                                  <p:stCondLst>
                                    <p:cond delay="0"/>
                                  </p:stCondLst>
                                  <p:childTnLst>
                                    <p:set>
                                      <p:cBhvr>
                                        <p:cTn id="114" dur="1" fill="hold">
                                          <p:stCondLst>
                                            <p:cond delay="0"/>
                                          </p:stCondLst>
                                        </p:cTn>
                                        <p:tgtEl>
                                          <p:spTgt spid="59"/>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57"/>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56"/>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83"/>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53"/>
                                        </p:tgtEl>
                                        <p:attrNameLst>
                                          <p:attrName>style.visibility</p:attrName>
                                        </p:attrNameLst>
                                      </p:cBhvr>
                                      <p:to>
                                        <p:strVal val="visible"/>
                                      </p:to>
                                    </p:set>
                                  </p:childTnLst>
                                </p:cTn>
                              </p:par>
                              <p:par>
                                <p:cTn id="127" presetID="1" presetClass="exit" presetSubtype="0" fill="hold" grpId="0" nodeType="withEffect">
                                  <p:stCondLst>
                                    <p:cond delay="0"/>
                                  </p:stCondLst>
                                  <p:childTnLst>
                                    <p:set>
                                      <p:cBhvr>
                                        <p:cTn id="128" dur="1" fill="hold">
                                          <p:stCondLst>
                                            <p:cond delay="0"/>
                                          </p:stCondLst>
                                        </p:cTn>
                                        <p:tgtEl>
                                          <p:spTgt spid="86"/>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51"/>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0" grpId="0" animBg="1"/>
      <p:bldP spid="51" grpId="0" animBg="1"/>
      <p:bldP spid="52" grpId="0"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83" grpId="0" animBg="1"/>
      <p:bldP spid="83" grpId="1" animBg="1"/>
      <p:bldP spid="85" grpId="0" animBg="1"/>
      <p:bldP spid="86" grpId="0" animBg="1"/>
      <p:bldP spid="87" grpId="0" animBg="1"/>
      <p:bldP spid="8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5;p17">
            <a:extLst>
              <a:ext uri="{FF2B5EF4-FFF2-40B4-BE49-F238E27FC236}">
                <a16:creationId xmlns:a16="http://schemas.microsoft.com/office/drawing/2014/main" id="{9FF6C46A-E03B-5F12-BF9D-10D6F4B0D903}"/>
              </a:ext>
            </a:extLst>
          </p:cNvPr>
          <p:cNvSpPr txBox="1">
            <a:spLocks noGrp="1"/>
          </p:cNvSpPr>
          <p:nvPr>
            <p:ph type="title"/>
          </p:nvPr>
        </p:nvSpPr>
        <p:spPr>
          <a:xfrm>
            <a:off x="552327" y="1207801"/>
            <a:ext cx="10912842" cy="902353"/>
          </a:xfrm>
          <a:prstGeom prst="rect">
            <a:avLst/>
          </a:prstGeom>
          <a:noFill/>
          <a:ln>
            <a:noFill/>
          </a:ln>
        </p:spPr>
        <p:txBody>
          <a:bodyPr spcFirstLastPara="1" wrap="square" lIns="91425" tIns="45700" rIns="91425" bIns="45700" anchor="ctr" anchorCtr="0">
            <a:normAutofit/>
          </a:bodyPr>
          <a:lstStyle/>
          <a:p>
            <a:pPr marL="0" lvl="0" indent="0" algn="l" rtl="0">
              <a:lnSpc>
                <a:spcPct val="107000"/>
              </a:lnSpc>
              <a:spcBef>
                <a:spcPts val="0"/>
              </a:spcBef>
              <a:spcAft>
                <a:spcPts val="0"/>
              </a:spcAft>
              <a:buClr>
                <a:srgbClr val="0C0C0C"/>
              </a:buClr>
              <a:buSzPts val="3200"/>
              <a:buFont typeface="Arial"/>
              <a:buNone/>
            </a:pPr>
            <a:r>
              <a:rPr lang="en-SG" dirty="0"/>
              <a:t>Overview</a:t>
            </a:r>
            <a:endParaRPr dirty="0"/>
          </a:p>
        </p:txBody>
      </p:sp>
      <p:sp>
        <p:nvSpPr>
          <p:cNvPr id="3" name="Google Shape;156;p17">
            <a:extLst>
              <a:ext uri="{FF2B5EF4-FFF2-40B4-BE49-F238E27FC236}">
                <a16:creationId xmlns:a16="http://schemas.microsoft.com/office/drawing/2014/main" id="{471BE620-1FAE-C700-9F06-66A34A356D3E}"/>
              </a:ext>
            </a:extLst>
          </p:cNvPr>
          <p:cNvSpPr/>
          <p:nvPr/>
        </p:nvSpPr>
        <p:spPr>
          <a:xfrm>
            <a:off x="1622746" y="2348600"/>
            <a:ext cx="4473253" cy="1730119"/>
          </a:xfrm>
          <a:prstGeom prst="rect">
            <a:avLst/>
          </a:prstGeom>
          <a:solidFill>
            <a:srgbClr val="596CC8"/>
          </a:solidFill>
          <a:ln>
            <a:noFill/>
          </a:ln>
        </p:spPr>
        <p:txBody>
          <a:bodyPr spcFirstLastPara="1" wrap="square" lIns="91425" tIns="45700" rIns="91425" bIns="45700" anchor="ctr" anchorCtr="0">
            <a:noAutofit/>
          </a:bodyPr>
          <a:lstStyle/>
          <a:p>
            <a:pPr marL="96520" marR="0" lvl="0" indent="0" algn="ctr" rtl="0">
              <a:lnSpc>
                <a:spcPct val="100000"/>
              </a:lnSpc>
              <a:spcBef>
                <a:spcPts val="0"/>
              </a:spcBef>
              <a:spcAft>
                <a:spcPts val="0"/>
              </a:spcAft>
              <a:buClr>
                <a:srgbClr val="000000"/>
              </a:buClr>
              <a:buSzPts val="2080"/>
              <a:buFont typeface="Arial"/>
              <a:buNone/>
            </a:pPr>
            <a:r>
              <a:rPr lang="en-SG" sz="2000" b="1" i="0" u="none" strike="noStrike" cap="none">
                <a:solidFill>
                  <a:schemeClr val="lt1"/>
                </a:solidFill>
                <a:latin typeface="Arial"/>
                <a:ea typeface="Arial"/>
                <a:cs typeface="Arial"/>
                <a:sym typeface="Arial"/>
              </a:rPr>
              <a:t>Picking up objects</a:t>
            </a:r>
            <a:endParaRPr/>
          </a:p>
        </p:txBody>
      </p:sp>
      <p:sp>
        <p:nvSpPr>
          <p:cNvPr id="4" name="Google Shape;157;p17">
            <a:extLst>
              <a:ext uri="{FF2B5EF4-FFF2-40B4-BE49-F238E27FC236}">
                <a16:creationId xmlns:a16="http://schemas.microsoft.com/office/drawing/2014/main" id="{C7CFABB6-5970-AD42-1DB4-D6664DD8D995}"/>
              </a:ext>
            </a:extLst>
          </p:cNvPr>
          <p:cNvSpPr/>
          <p:nvPr/>
        </p:nvSpPr>
        <p:spPr>
          <a:xfrm>
            <a:off x="6516747" y="2348599"/>
            <a:ext cx="4473253" cy="1730119"/>
          </a:xfrm>
          <a:prstGeom prst="rect">
            <a:avLst/>
          </a:prstGeom>
          <a:solidFill>
            <a:srgbClr val="807DC7"/>
          </a:solidFill>
          <a:ln>
            <a:noFill/>
          </a:ln>
        </p:spPr>
        <p:txBody>
          <a:bodyPr spcFirstLastPara="1" wrap="square" lIns="91425" tIns="45700" rIns="91425" bIns="45700" anchor="ctr" anchorCtr="0">
            <a:noAutofit/>
          </a:bodyPr>
          <a:lstStyle/>
          <a:p>
            <a:pPr marL="96520" marR="0" lvl="0" indent="0" algn="ctr" rtl="0">
              <a:lnSpc>
                <a:spcPct val="100000"/>
              </a:lnSpc>
              <a:spcBef>
                <a:spcPts val="0"/>
              </a:spcBef>
              <a:spcAft>
                <a:spcPts val="0"/>
              </a:spcAft>
              <a:buClr>
                <a:srgbClr val="000000"/>
              </a:buClr>
              <a:buSzPts val="2080"/>
              <a:buFont typeface="Arial"/>
              <a:buNone/>
            </a:pPr>
            <a:r>
              <a:rPr lang="en-SG" sz="2000" b="1" i="0" u="none" strike="noStrike" cap="none">
                <a:solidFill>
                  <a:schemeClr val="lt1"/>
                </a:solidFill>
                <a:latin typeface="Arial"/>
                <a:ea typeface="Arial"/>
                <a:cs typeface="Arial"/>
                <a:sym typeface="Arial"/>
              </a:rPr>
              <a:t>Navigating around the map</a:t>
            </a:r>
            <a:endParaRPr/>
          </a:p>
        </p:txBody>
      </p:sp>
      <p:sp>
        <p:nvSpPr>
          <p:cNvPr id="5" name="Google Shape;158;p17">
            <a:extLst>
              <a:ext uri="{FF2B5EF4-FFF2-40B4-BE49-F238E27FC236}">
                <a16:creationId xmlns:a16="http://schemas.microsoft.com/office/drawing/2014/main" id="{2CB46FB9-18DE-2576-BDEF-80F5BDF0D133}"/>
              </a:ext>
            </a:extLst>
          </p:cNvPr>
          <p:cNvSpPr/>
          <p:nvPr/>
        </p:nvSpPr>
        <p:spPr>
          <a:xfrm>
            <a:off x="1622746" y="4230122"/>
            <a:ext cx="4473300" cy="1730100"/>
          </a:xfrm>
          <a:prstGeom prst="rect">
            <a:avLst/>
          </a:prstGeom>
          <a:solidFill>
            <a:srgbClr val="A48EC2"/>
          </a:solidFill>
          <a:ln>
            <a:noFill/>
          </a:ln>
        </p:spPr>
        <p:txBody>
          <a:bodyPr spcFirstLastPara="1" wrap="square" lIns="91425" tIns="45700" rIns="91425" bIns="45700" anchor="ctr" anchorCtr="0">
            <a:noAutofit/>
          </a:bodyPr>
          <a:lstStyle/>
          <a:p>
            <a:pPr marL="96520" marR="0" lvl="0" indent="0" algn="ctr" rtl="0">
              <a:lnSpc>
                <a:spcPct val="100000"/>
              </a:lnSpc>
              <a:spcBef>
                <a:spcPts val="0"/>
              </a:spcBef>
              <a:spcAft>
                <a:spcPts val="0"/>
              </a:spcAft>
              <a:buClr>
                <a:srgbClr val="000000"/>
              </a:buClr>
              <a:buSzPts val="2080"/>
              <a:buFont typeface="Arial"/>
              <a:buNone/>
            </a:pPr>
            <a:r>
              <a:rPr lang="en-SG" sz="1979" b="1" i="0" u="none" strike="noStrike" cap="none">
                <a:solidFill>
                  <a:schemeClr val="lt1"/>
                </a:solidFill>
                <a:latin typeface="Arial"/>
                <a:ea typeface="Arial"/>
                <a:cs typeface="Arial"/>
                <a:sym typeface="Arial"/>
              </a:rPr>
              <a:t>Targeting specific</a:t>
            </a:r>
            <a:r>
              <a:rPr lang="en-SG" sz="1979" b="0" i="0" u="none" strike="noStrike" cap="none">
                <a:solidFill>
                  <a:schemeClr val="lt1"/>
                </a:solidFill>
                <a:latin typeface="Arial"/>
                <a:ea typeface="Arial"/>
                <a:cs typeface="Arial"/>
                <a:sym typeface="Arial"/>
              </a:rPr>
              <a:t> </a:t>
            </a:r>
            <a:r>
              <a:rPr lang="en-SG" sz="1979" b="1" i="0" u="none" strike="noStrike" cap="none">
                <a:solidFill>
                  <a:schemeClr val="lt1"/>
                </a:solidFill>
                <a:latin typeface="Arial"/>
                <a:ea typeface="Arial"/>
                <a:cs typeface="Arial"/>
                <a:sym typeface="Arial"/>
              </a:rPr>
              <a:t>parts</a:t>
            </a:r>
            <a:r>
              <a:rPr lang="en-SG" sz="1979" b="0" i="0" u="none" strike="noStrike" cap="none">
                <a:solidFill>
                  <a:schemeClr val="lt1"/>
                </a:solidFill>
                <a:latin typeface="Arial"/>
                <a:ea typeface="Arial"/>
                <a:cs typeface="Arial"/>
                <a:sym typeface="Arial"/>
              </a:rPr>
              <a:t> </a:t>
            </a:r>
            <a:r>
              <a:rPr lang="en-SG" sz="1979" b="1" i="0" u="none" strike="noStrike" cap="none">
                <a:solidFill>
                  <a:schemeClr val="lt1"/>
                </a:solidFill>
                <a:latin typeface="Arial"/>
                <a:ea typeface="Arial"/>
                <a:cs typeface="Arial"/>
                <a:sym typeface="Arial"/>
              </a:rPr>
              <a:t>of the map</a:t>
            </a:r>
            <a:endParaRPr/>
          </a:p>
        </p:txBody>
      </p:sp>
      <p:sp>
        <p:nvSpPr>
          <p:cNvPr id="6" name="Google Shape;159;p17">
            <a:extLst>
              <a:ext uri="{FF2B5EF4-FFF2-40B4-BE49-F238E27FC236}">
                <a16:creationId xmlns:a16="http://schemas.microsoft.com/office/drawing/2014/main" id="{A6CBCF60-F375-46BF-3F48-E94B44C11132}"/>
              </a:ext>
            </a:extLst>
          </p:cNvPr>
          <p:cNvSpPr/>
          <p:nvPr/>
        </p:nvSpPr>
        <p:spPr>
          <a:xfrm>
            <a:off x="6516747" y="4230122"/>
            <a:ext cx="4473253" cy="1730119"/>
          </a:xfrm>
          <a:prstGeom prst="rect">
            <a:avLst/>
          </a:prstGeom>
          <a:solidFill>
            <a:srgbClr val="C19BBC"/>
          </a:solidFill>
          <a:ln>
            <a:noFill/>
          </a:ln>
        </p:spPr>
        <p:txBody>
          <a:bodyPr spcFirstLastPara="1" wrap="square" lIns="91425" tIns="45700" rIns="91425" bIns="45700" anchor="ctr" anchorCtr="0">
            <a:noAutofit/>
          </a:bodyPr>
          <a:lstStyle/>
          <a:p>
            <a:pPr marL="96520" marR="0" lvl="0" indent="0" algn="ctr" rtl="0">
              <a:lnSpc>
                <a:spcPct val="100000"/>
              </a:lnSpc>
              <a:spcBef>
                <a:spcPts val="0"/>
              </a:spcBef>
              <a:spcAft>
                <a:spcPts val="0"/>
              </a:spcAft>
              <a:buClr>
                <a:srgbClr val="000000"/>
              </a:buClr>
              <a:buSzPts val="2080"/>
              <a:buFont typeface="Arial"/>
              <a:buNone/>
            </a:pPr>
            <a:r>
              <a:rPr lang="en-SG" sz="2000" b="1" i="0" u="none" strike="noStrike" cap="none" dirty="0">
                <a:solidFill>
                  <a:schemeClr val="lt1"/>
                </a:solidFill>
                <a:latin typeface="Arial"/>
                <a:ea typeface="Arial"/>
                <a:cs typeface="Arial"/>
                <a:sym typeface="Arial"/>
              </a:rPr>
              <a:t>PID Control</a:t>
            </a:r>
            <a:endParaRPr sz="20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11627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5;p18">
            <a:extLst>
              <a:ext uri="{FF2B5EF4-FFF2-40B4-BE49-F238E27FC236}">
                <a16:creationId xmlns:a16="http://schemas.microsoft.com/office/drawing/2014/main" id="{C5821ADC-3E31-6651-6310-7A6370DCDD71}"/>
              </a:ext>
            </a:extLst>
          </p:cNvPr>
          <p:cNvSpPr/>
          <p:nvPr/>
        </p:nvSpPr>
        <p:spPr>
          <a:xfrm>
            <a:off x="3316291" y="2479842"/>
            <a:ext cx="2242685" cy="372765"/>
          </a:xfrm>
          <a:prstGeom prst="rect">
            <a:avLst/>
          </a:prstGeom>
          <a:solidFill>
            <a:srgbClr val="C1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Google Shape;166;p18">
            <a:extLst>
              <a:ext uri="{FF2B5EF4-FFF2-40B4-BE49-F238E27FC236}">
                <a16:creationId xmlns:a16="http://schemas.microsoft.com/office/drawing/2014/main" id="{5EB3CB0E-ECC9-E060-DF17-D33ED03CFEA6}"/>
              </a:ext>
            </a:extLst>
          </p:cNvPr>
          <p:cNvSpPr/>
          <p:nvPr/>
        </p:nvSpPr>
        <p:spPr>
          <a:xfrm>
            <a:off x="6191016" y="2479842"/>
            <a:ext cx="1310452" cy="372765"/>
          </a:xfrm>
          <a:prstGeom prst="rect">
            <a:avLst/>
          </a:prstGeom>
          <a:solidFill>
            <a:srgbClr val="D6D7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Google Shape;167;p18">
            <a:extLst>
              <a:ext uri="{FF2B5EF4-FFF2-40B4-BE49-F238E27FC236}">
                <a16:creationId xmlns:a16="http://schemas.microsoft.com/office/drawing/2014/main" id="{7CDF5835-7D96-E244-073B-FB9491AA38D2}"/>
              </a:ext>
            </a:extLst>
          </p:cNvPr>
          <p:cNvSpPr/>
          <p:nvPr/>
        </p:nvSpPr>
        <p:spPr>
          <a:xfrm>
            <a:off x="1049153" y="3218603"/>
            <a:ext cx="2388313" cy="372765"/>
          </a:xfrm>
          <a:prstGeom prst="rect">
            <a:avLst/>
          </a:prstGeom>
          <a:solidFill>
            <a:srgbClr val="FCD1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 name="Google Shape;168;p18">
            <a:extLst>
              <a:ext uri="{FF2B5EF4-FFF2-40B4-BE49-F238E27FC236}">
                <a16:creationId xmlns:a16="http://schemas.microsoft.com/office/drawing/2014/main" id="{CB2EE1AB-0F80-00B7-9BFA-A76E384479E8}"/>
              </a:ext>
            </a:extLst>
          </p:cNvPr>
          <p:cNvSpPr/>
          <p:nvPr/>
        </p:nvSpPr>
        <p:spPr>
          <a:xfrm>
            <a:off x="1049153" y="3949126"/>
            <a:ext cx="4293314" cy="372765"/>
          </a:xfrm>
          <a:prstGeom prst="rect">
            <a:avLst/>
          </a:prstGeom>
          <a:solidFill>
            <a:srgbClr val="EFB3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Google Shape;169;p18">
            <a:extLst>
              <a:ext uri="{FF2B5EF4-FFF2-40B4-BE49-F238E27FC236}">
                <a16:creationId xmlns:a16="http://schemas.microsoft.com/office/drawing/2014/main" id="{1BA4F738-4747-6676-E3C3-EEB8A39EAACD}"/>
              </a:ext>
            </a:extLst>
          </p:cNvPr>
          <p:cNvSpPr/>
          <p:nvPr/>
        </p:nvSpPr>
        <p:spPr>
          <a:xfrm>
            <a:off x="1049154" y="2479842"/>
            <a:ext cx="2242686" cy="372765"/>
          </a:xfrm>
          <a:prstGeom prst="rect">
            <a:avLst/>
          </a:prstGeom>
          <a:solidFill>
            <a:srgbClr val="FF9D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 name="Google Shape;170;p18">
            <a:extLst>
              <a:ext uri="{FF2B5EF4-FFF2-40B4-BE49-F238E27FC236}">
                <a16:creationId xmlns:a16="http://schemas.microsoft.com/office/drawing/2014/main" id="{1599FF24-6B75-C705-5BE2-1ADD250DA411}"/>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SG"/>
              <a:t>1. Optimal Combination Of Objects</a:t>
            </a:r>
            <a:endParaRPr/>
          </a:p>
        </p:txBody>
      </p:sp>
      <p:sp>
        <p:nvSpPr>
          <p:cNvPr id="8" name="Google Shape;171;p18">
            <a:extLst>
              <a:ext uri="{FF2B5EF4-FFF2-40B4-BE49-F238E27FC236}">
                <a16:creationId xmlns:a16="http://schemas.microsoft.com/office/drawing/2014/main" id="{3C1A5D85-817A-6EAE-7D35-2C4FE1B582FF}"/>
              </a:ext>
            </a:extLst>
          </p:cNvPr>
          <p:cNvSpPr txBox="1">
            <a:spLocks/>
          </p:cNvSpPr>
          <p:nvPr/>
        </p:nvSpPr>
        <p:spPr>
          <a:xfrm>
            <a:off x="553250" y="2362675"/>
            <a:ext cx="7032600" cy="38985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87350">
              <a:spcBef>
                <a:spcPts val="520"/>
              </a:spcBef>
              <a:spcAft>
                <a:spcPts val="0"/>
              </a:spcAft>
              <a:buClr>
                <a:srgbClr val="D8D8D8"/>
              </a:buClr>
              <a:buSzPts val="2160"/>
              <a:buFont typeface="Arial" panose="020B0604020202020204" pitchFamily="34" charset="0"/>
              <a:buChar char="●"/>
            </a:pPr>
            <a:r>
              <a:rPr lang="en-US" sz="2400" dirty="0">
                <a:solidFill>
                  <a:srgbClr val="D8D8D8"/>
                </a:solidFill>
                <a:latin typeface="Arial"/>
                <a:ea typeface="Arial"/>
                <a:cs typeface="Arial"/>
                <a:sym typeface="Arial"/>
              </a:rPr>
              <a:t>Red (10 points), cyan (15 points) and black (20 points) objects are found around the map</a:t>
            </a:r>
          </a:p>
          <a:p>
            <a:pPr marL="457200" indent="-387350">
              <a:spcBef>
                <a:spcPts val="0"/>
              </a:spcBef>
              <a:spcAft>
                <a:spcPts val="0"/>
              </a:spcAft>
              <a:buClr>
                <a:srgbClr val="D8D8D8"/>
              </a:buClr>
              <a:buSzPts val="2160"/>
              <a:buFont typeface="Arial" panose="020B0604020202020204" pitchFamily="34" charset="0"/>
              <a:buChar char="●"/>
            </a:pPr>
            <a:r>
              <a:rPr lang="en-US" sz="2400" dirty="0">
                <a:solidFill>
                  <a:srgbClr val="D8D8D8"/>
                </a:solidFill>
                <a:latin typeface="Arial"/>
                <a:ea typeface="Arial"/>
                <a:cs typeface="Arial"/>
                <a:sym typeface="Arial"/>
              </a:rPr>
              <a:t>Super (90 points) objects are made by a set of objects (1 Red, 1 Cyan, 1 Black) deposited</a:t>
            </a:r>
          </a:p>
          <a:p>
            <a:pPr marL="457200" indent="-387350">
              <a:spcBef>
                <a:spcPts val="0"/>
              </a:spcBef>
              <a:spcAft>
                <a:spcPts val="0"/>
              </a:spcAft>
              <a:buClr>
                <a:srgbClr val="D8D8D8"/>
              </a:buClr>
              <a:buSzPts val="2160"/>
              <a:buFont typeface="Arial" panose="020B0604020202020204" pitchFamily="34" charset="0"/>
              <a:buChar char="●"/>
            </a:pPr>
            <a:r>
              <a:rPr lang="en-US" sz="2400" dirty="0">
                <a:solidFill>
                  <a:srgbClr val="D8D8D8"/>
                </a:solidFill>
                <a:latin typeface="Arial"/>
                <a:ea typeface="Arial"/>
                <a:cs typeface="Arial"/>
                <a:sym typeface="Arial"/>
              </a:rPr>
              <a:t>Super plus objects (180 points) are made by 2 sets of objects (2 Red, 2 Cyan, 2 Black)</a:t>
            </a:r>
          </a:p>
          <a:p>
            <a:pPr marL="457200" indent="-387350">
              <a:spcBef>
                <a:spcPts val="0"/>
              </a:spcBef>
              <a:spcAft>
                <a:spcPts val="0"/>
              </a:spcAft>
              <a:buClr>
                <a:srgbClr val="D8D8D8"/>
              </a:buClr>
              <a:buSzPts val="2160"/>
              <a:buFont typeface="Arial" panose="020B0604020202020204" pitchFamily="34" charset="0"/>
              <a:buChar char="●"/>
            </a:pPr>
            <a:r>
              <a:rPr lang="en-US" sz="2400" dirty="0">
                <a:solidFill>
                  <a:srgbClr val="D8D8D8"/>
                </a:solidFill>
                <a:latin typeface="Arial"/>
                <a:ea typeface="Arial"/>
                <a:cs typeface="Arial"/>
                <a:sym typeface="Arial"/>
              </a:rPr>
              <a:t>Super objects’ coordinates will be given, making pathfinding possible</a:t>
            </a:r>
          </a:p>
        </p:txBody>
      </p:sp>
      <p:sp>
        <p:nvSpPr>
          <p:cNvPr id="9" name="Google Shape;172;p18">
            <a:extLst>
              <a:ext uri="{FF2B5EF4-FFF2-40B4-BE49-F238E27FC236}">
                <a16:creationId xmlns:a16="http://schemas.microsoft.com/office/drawing/2014/main" id="{3F2188BE-0FFB-AA8F-40D2-4D1C8AE53429}"/>
              </a:ext>
            </a:extLst>
          </p:cNvPr>
          <p:cNvSpPr txBox="1"/>
          <p:nvPr/>
        </p:nvSpPr>
        <p:spPr>
          <a:xfrm>
            <a:off x="552853" y="2362692"/>
            <a:ext cx="7032600" cy="1049001"/>
          </a:xfrm>
          <a:prstGeom prst="rect">
            <a:avLst/>
          </a:prstGeom>
          <a:noFill/>
          <a:ln>
            <a:noFill/>
          </a:ln>
        </p:spPr>
        <p:txBody>
          <a:bodyPr spcFirstLastPara="1" wrap="square" lIns="91425" tIns="45700" rIns="91425" bIns="45700" anchor="t" anchorCtr="0">
            <a:normAutofit/>
          </a:bodyPr>
          <a:lstStyle/>
          <a:p>
            <a:pPr marL="457200" marR="0" lvl="0" indent="-387350" algn="l" rtl="0">
              <a:lnSpc>
                <a:spcPct val="100000"/>
              </a:lnSpc>
              <a:spcBef>
                <a:spcPts val="520"/>
              </a:spcBef>
              <a:spcAft>
                <a:spcPts val="0"/>
              </a:spcAft>
              <a:buClr>
                <a:schemeClr val="dk1"/>
              </a:buClr>
              <a:buSzPts val="2160"/>
              <a:buFont typeface="Noto Sans Symbols"/>
              <a:buChar char="●"/>
            </a:pPr>
            <a:r>
              <a:rPr lang="en-SG" sz="2400" b="0" i="0" u="none" strike="noStrike" cap="none" dirty="0">
                <a:solidFill>
                  <a:srgbClr val="0C0C0C"/>
                </a:solidFill>
                <a:latin typeface="Arial"/>
                <a:ea typeface="Arial"/>
                <a:cs typeface="Arial"/>
                <a:sym typeface="Arial"/>
              </a:rPr>
              <a:t>Red (10 points), cyan (15 points) and black (20 points) objects are found around the map</a:t>
            </a:r>
            <a:endParaRPr dirty="0"/>
          </a:p>
        </p:txBody>
      </p:sp>
      <p:sp>
        <p:nvSpPr>
          <p:cNvPr id="10" name="Google Shape;173;p18">
            <a:extLst>
              <a:ext uri="{FF2B5EF4-FFF2-40B4-BE49-F238E27FC236}">
                <a16:creationId xmlns:a16="http://schemas.microsoft.com/office/drawing/2014/main" id="{AB150E74-A1BB-41FB-01E3-57BFBFB20C3B}"/>
              </a:ext>
            </a:extLst>
          </p:cNvPr>
          <p:cNvSpPr txBox="1"/>
          <p:nvPr/>
        </p:nvSpPr>
        <p:spPr>
          <a:xfrm>
            <a:off x="553250" y="3091079"/>
            <a:ext cx="7032600" cy="1049001"/>
          </a:xfrm>
          <a:prstGeom prst="rect">
            <a:avLst/>
          </a:prstGeom>
          <a:noFill/>
          <a:ln>
            <a:noFill/>
          </a:ln>
        </p:spPr>
        <p:txBody>
          <a:bodyPr spcFirstLastPara="1" wrap="square" lIns="91425" tIns="45700" rIns="91425" bIns="45700" anchor="t" anchorCtr="0">
            <a:normAutofit/>
          </a:bodyPr>
          <a:lstStyle/>
          <a:p>
            <a:pPr marL="457200" marR="0" lvl="0" indent="-387350" algn="l" rtl="0">
              <a:lnSpc>
                <a:spcPct val="100000"/>
              </a:lnSpc>
              <a:spcBef>
                <a:spcPts val="520"/>
              </a:spcBef>
              <a:spcAft>
                <a:spcPts val="0"/>
              </a:spcAft>
              <a:buClr>
                <a:schemeClr val="dk1"/>
              </a:buClr>
              <a:buSzPts val="2160"/>
              <a:buFont typeface="Noto Sans Symbols"/>
              <a:buChar char="●"/>
            </a:pPr>
            <a:r>
              <a:rPr lang="en-SG" sz="2400" b="0" i="0" u="none" strike="noStrike" cap="none" dirty="0">
                <a:solidFill>
                  <a:srgbClr val="0C0C0C"/>
                </a:solidFill>
                <a:latin typeface="Arial"/>
                <a:ea typeface="Arial"/>
                <a:cs typeface="Arial"/>
                <a:sym typeface="Arial"/>
              </a:rPr>
              <a:t>Super (90 points) objects are made by a set of objects (1 Red, 1 Cyan, 1 Black) deposited</a:t>
            </a:r>
            <a:endParaRPr dirty="0"/>
          </a:p>
        </p:txBody>
      </p:sp>
      <p:sp>
        <p:nvSpPr>
          <p:cNvPr id="11" name="Google Shape;174;p18">
            <a:extLst>
              <a:ext uri="{FF2B5EF4-FFF2-40B4-BE49-F238E27FC236}">
                <a16:creationId xmlns:a16="http://schemas.microsoft.com/office/drawing/2014/main" id="{EC9A4F83-6615-9624-AB01-45EF20565DAD}"/>
              </a:ext>
            </a:extLst>
          </p:cNvPr>
          <p:cNvSpPr txBox="1"/>
          <p:nvPr/>
        </p:nvSpPr>
        <p:spPr>
          <a:xfrm>
            <a:off x="553250" y="3828424"/>
            <a:ext cx="7032600" cy="1049001"/>
          </a:xfrm>
          <a:prstGeom prst="rect">
            <a:avLst/>
          </a:prstGeom>
          <a:noFill/>
          <a:ln>
            <a:noFill/>
          </a:ln>
        </p:spPr>
        <p:txBody>
          <a:bodyPr spcFirstLastPara="1" wrap="square" lIns="91425" tIns="45700" rIns="91425" bIns="45700" anchor="t" anchorCtr="0">
            <a:normAutofit/>
          </a:bodyPr>
          <a:lstStyle/>
          <a:p>
            <a:pPr marL="457200" marR="0" lvl="0" indent="-387350" algn="l" rtl="0">
              <a:lnSpc>
                <a:spcPct val="100000"/>
              </a:lnSpc>
              <a:spcBef>
                <a:spcPts val="520"/>
              </a:spcBef>
              <a:spcAft>
                <a:spcPts val="0"/>
              </a:spcAft>
              <a:buClr>
                <a:schemeClr val="dk1"/>
              </a:buClr>
              <a:buSzPts val="2160"/>
              <a:buFont typeface="Noto Sans Symbols"/>
              <a:buChar char="●"/>
            </a:pPr>
            <a:r>
              <a:rPr lang="en-SG" sz="2400" b="0" i="0" u="none" strike="noStrike" cap="none" dirty="0">
                <a:solidFill>
                  <a:srgbClr val="0C0C0C"/>
                </a:solidFill>
                <a:latin typeface="Arial"/>
                <a:ea typeface="Arial"/>
                <a:cs typeface="Arial"/>
                <a:sym typeface="Arial"/>
              </a:rPr>
              <a:t>Super plus objects (180 points) are made by 2 sets of objects (2 Red, 2 Cyan, 2 Black)</a:t>
            </a:r>
            <a:endParaRPr dirty="0"/>
          </a:p>
        </p:txBody>
      </p:sp>
      <p:sp>
        <p:nvSpPr>
          <p:cNvPr id="12" name="Google Shape;175;p18">
            <a:extLst>
              <a:ext uri="{FF2B5EF4-FFF2-40B4-BE49-F238E27FC236}">
                <a16:creationId xmlns:a16="http://schemas.microsoft.com/office/drawing/2014/main" id="{4022B7A4-C09F-A20C-628B-8BB3AF469311}"/>
              </a:ext>
            </a:extLst>
          </p:cNvPr>
          <p:cNvSpPr txBox="1"/>
          <p:nvPr/>
        </p:nvSpPr>
        <p:spPr>
          <a:xfrm>
            <a:off x="553250" y="4614338"/>
            <a:ext cx="7032600" cy="1049001"/>
          </a:xfrm>
          <a:prstGeom prst="rect">
            <a:avLst/>
          </a:prstGeom>
          <a:noFill/>
          <a:ln>
            <a:noFill/>
          </a:ln>
        </p:spPr>
        <p:txBody>
          <a:bodyPr spcFirstLastPara="1" wrap="square" lIns="91425" tIns="45700" rIns="91425" bIns="45700" anchor="t" anchorCtr="0">
            <a:normAutofit/>
          </a:bodyPr>
          <a:lstStyle/>
          <a:p>
            <a:pPr marL="457200" marR="0" lvl="0" indent="-387350" algn="l" rtl="0">
              <a:lnSpc>
                <a:spcPct val="100000"/>
              </a:lnSpc>
              <a:spcBef>
                <a:spcPts val="0"/>
              </a:spcBef>
              <a:spcAft>
                <a:spcPts val="0"/>
              </a:spcAft>
              <a:buClr>
                <a:schemeClr val="dk1"/>
              </a:buClr>
              <a:buSzPts val="2160"/>
              <a:buFont typeface="Noto Sans Symbols"/>
              <a:buChar char="●"/>
            </a:pPr>
            <a:r>
              <a:rPr lang="en-SG" sz="2400" b="0" i="0" u="none" strike="noStrike" cap="none" dirty="0">
                <a:solidFill>
                  <a:srgbClr val="0C0C0C"/>
                </a:solidFill>
                <a:latin typeface="Arial"/>
                <a:ea typeface="Arial"/>
                <a:cs typeface="Arial"/>
                <a:sym typeface="Arial"/>
              </a:rPr>
              <a:t>Super objects’ coordinates will be given, making pathfinding possible</a:t>
            </a:r>
            <a:endParaRPr dirty="0"/>
          </a:p>
        </p:txBody>
      </p:sp>
      <p:sp>
        <p:nvSpPr>
          <p:cNvPr id="13" name="Google Shape;176;p18">
            <a:extLst>
              <a:ext uri="{FF2B5EF4-FFF2-40B4-BE49-F238E27FC236}">
                <a16:creationId xmlns:a16="http://schemas.microsoft.com/office/drawing/2014/main" id="{E2232B6A-4253-6DDA-62B0-A9144702DE8A}"/>
              </a:ext>
            </a:extLst>
          </p:cNvPr>
          <p:cNvSpPr/>
          <p:nvPr/>
        </p:nvSpPr>
        <p:spPr>
          <a:xfrm>
            <a:off x="8318268" y="3676886"/>
            <a:ext cx="115432" cy="115432"/>
          </a:xfrm>
          <a:prstGeom prst="rect">
            <a:avLst/>
          </a:prstGeom>
          <a:solidFill>
            <a:srgbClr val="1D1E1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177;p18">
            <a:extLst>
              <a:ext uri="{FF2B5EF4-FFF2-40B4-BE49-F238E27FC236}">
                <a16:creationId xmlns:a16="http://schemas.microsoft.com/office/drawing/2014/main" id="{CCB5C4FE-5688-3F6B-B133-F4D78A71D60A}"/>
              </a:ext>
            </a:extLst>
          </p:cNvPr>
          <p:cNvSpPr/>
          <p:nvPr/>
        </p:nvSpPr>
        <p:spPr>
          <a:xfrm>
            <a:off x="10205275" y="4160894"/>
            <a:ext cx="192504" cy="192504"/>
          </a:xfrm>
          <a:prstGeom prst="rect">
            <a:avLst/>
          </a:prstGeom>
          <a:solidFill>
            <a:srgbClr val="FF1815"/>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 name="Google Shape;178;p18">
            <a:extLst>
              <a:ext uri="{FF2B5EF4-FFF2-40B4-BE49-F238E27FC236}">
                <a16:creationId xmlns:a16="http://schemas.microsoft.com/office/drawing/2014/main" id="{66F91803-70E8-BA50-2B08-132DF5096949}"/>
              </a:ext>
            </a:extLst>
          </p:cNvPr>
          <p:cNvSpPr/>
          <p:nvPr/>
        </p:nvSpPr>
        <p:spPr>
          <a:xfrm>
            <a:off x="8433700" y="4877899"/>
            <a:ext cx="192504" cy="192504"/>
          </a:xfrm>
          <a:prstGeom prst="rect">
            <a:avLst/>
          </a:prstGeom>
          <a:solidFill>
            <a:srgbClr val="FF1815"/>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 name="Google Shape;179;p18">
            <a:extLst>
              <a:ext uri="{FF2B5EF4-FFF2-40B4-BE49-F238E27FC236}">
                <a16:creationId xmlns:a16="http://schemas.microsoft.com/office/drawing/2014/main" id="{E24A59E8-EE99-2ED2-7F29-CF0283B080CB}"/>
              </a:ext>
            </a:extLst>
          </p:cNvPr>
          <p:cNvSpPr/>
          <p:nvPr/>
        </p:nvSpPr>
        <p:spPr>
          <a:xfrm>
            <a:off x="9345694" y="2730254"/>
            <a:ext cx="192504" cy="192504"/>
          </a:xfrm>
          <a:prstGeom prst="rect">
            <a:avLst/>
          </a:prstGeom>
          <a:solidFill>
            <a:srgbClr val="FF1815"/>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 name="Google Shape;180;p18">
            <a:extLst>
              <a:ext uri="{FF2B5EF4-FFF2-40B4-BE49-F238E27FC236}">
                <a16:creationId xmlns:a16="http://schemas.microsoft.com/office/drawing/2014/main" id="{2526EC69-D459-9F77-605F-CE4DA44D330A}"/>
              </a:ext>
            </a:extLst>
          </p:cNvPr>
          <p:cNvSpPr/>
          <p:nvPr/>
        </p:nvSpPr>
        <p:spPr>
          <a:xfrm>
            <a:off x="11315669" y="2798087"/>
            <a:ext cx="192504" cy="192504"/>
          </a:xfrm>
          <a:prstGeom prst="rect">
            <a:avLst/>
          </a:prstGeom>
          <a:solidFill>
            <a:srgbClr val="FF1815"/>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 name="Google Shape;181;p18">
            <a:extLst>
              <a:ext uri="{FF2B5EF4-FFF2-40B4-BE49-F238E27FC236}">
                <a16:creationId xmlns:a16="http://schemas.microsoft.com/office/drawing/2014/main" id="{C83B6658-FAF9-C484-0E25-30E9B869C2E4}"/>
              </a:ext>
            </a:extLst>
          </p:cNvPr>
          <p:cNvSpPr/>
          <p:nvPr/>
        </p:nvSpPr>
        <p:spPr>
          <a:xfrm>
            <a:off x="9980034" y="3271703"/>
            <a:ext cx="144512" cy="144512"/>
          </a:xfrm>
          <a:prstGeom prst="rect">
            <a:avLst/>
          </a:prstGeom>
          <a:solidFill>
            <a:srgbClr val="2BFFF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 name="Google Shape;182;p18">
            <a:extLst>
              <a:ext uri="{FF2B5EF4-FFF2-40B4-BE49-F238E27FC236}">
                <a16:creationId xmlns:a16="http://schemas.microsoft.com/office/drawing/2014/main" id="{28C44996-E518-FF03-8CAC-9093233A61DC}"/>
              </a:ext>
            </a:extLst>
          </p:cNvPr>
          <p:cNvSpPr/>
          <p:nvPr/>
        </p:nvSpPr>
        <p:spPr>
          <a:xfrm>
            <a:off x="9835522" y="5138838"/>
            <a:ext cx="144512" cy="144512"/>
          </a:xfrm>
          <a:prstGeom prst="rect">
            <a:avLst/>
          </a:prstGeom>
          <a:solidFill>
            <a:srgbClr val="2BFFF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 name="Google Shape;183;p18">
            <a:extLst>
              <a:ext uri="{FF2B5EF4-FFF2-40B4-BE49-F238E27FC236}">
                <a16:creationId xmlns:a16="http://schemas.microsoft.com/office/drawing/2014/main" id="{75940EF8-62E5-2F78-2B6E-F993A423C0AB}"/>
              </a:ext>
            </a:extLst>
          </p:cNvPr>
          <p:cNvSpPr/>
          <p:nvPr/>
        </p:nvSpPr>
        <p:spPr>
          <a:xfrm>
            <a:off x="11339665" y="3756642"/>
            <a:ext cx="144512" cy="144512"/>
          </a:xfrm>
          <a:prstGeom prst="rect">
            <a:avLst/>
          </a:prstGeom>
          <a:solidFill>
            <a:srgbClr val="2BFFF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 name="Google Shape;184;p18">
            <a:extLst>
              <a:ext uri="{FF2B5EF4-FFF2-40B4-BE49-F238E27FC236}">
                <a16:creationId xmlns:a16="http://schemas.microsoft.com/office/drawing/2014/main" id="{735F67A7-C32B-6079-2303-7274A87EAEF3}"/>
              </a:ext>
            </a:extLst>
          </p:cNvPr>
          <p:cNvSpPr/>
          <p:nvPr/>
        </p:nvSpPr>
        <p:spPr>
          <a:xfrm>
            <a:off x="8823306" y="3446593"/>
            <a:ext cx="144512" cy="144512"/>
          </a:xfrm>
          <a:prstGeom prst="rect">
            <a:avLst/>
          </a:prstGeom>
          <a:solidFill>
            <a:srgbClr val="2BFFF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 name="Google Shape;185;p18">
            <a:extLst>
              <a:ext uri="{FF2B5EF4-FFF2-40B4-BE49-F238E27FC236}">
                <a16:creationId xmlns:a16="http://schemas.microsoft.com/office/drawing/2014/main" id="{52230BDE-D30C-F884-F9E9-122E4B3FB641}"/>
              </a:ext>
            </a:extLst>
          </p:cNvPr>
          <p:cNvSpPr/>
          <p:nvPr/>
        </p:nvSpPr>
        <p:spPr>
          <a:xfrm>
            <a:off x="10124546" y="2216206"/>
            <a:ext cx="144512" cy="144512"/>
          </a:xfrm>
          <a:prstGeom prst="rect">
            <a:avLst/>
          </a:prstGeom>
          <a:solidFill>
            <a:srgbClr val="2BFFF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 name="Google Shape;186;p18">
            <a:extLst>
              <a:ext uri="{FF2B5EF4-FFF2-40B4-BE49-F238E27FC236}">
                <a16:creationId xmlns:a16="http://schemas.microsoft.com/office/drawing/2014/main" id="{E818B364-37CC-5748-3080-A349DA92D219}"/>
              </a:ext>
            </a:extLst>
          </p:cNvPr>
          <p:cNvSpPr/>
          <p:nvPr/>
        </p:nvSpPr>
        <p:spPr>
          <a:xfrm>
            <a:off x="9132347" y="4353398"/>
            <a:ext cx="115432" cy="115432"/>
          </a:xfrm>
          <a:prstGeom prst="rect">
            <a:avLst/>
          </a:prstGeom>
          <a:solidFill>
            <a:srgbClr val="1D1E1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 name="Google Shape;187;p18">
            <a:extLst>
              <a:ext uri="{FF2B5EF4-FFF2-40B4-BE49-F238E27FC236}">
                <a16:creationId xmlns:a16="http://schemas.microsoft.com/office/drawing/2014/main" id="{3433444E-A314-5876-BCD7-787C71744645}"/>
              </a:ext>
            </a:extLst>
          </p:cNvPr>
          <p:cNvSpPr/>
          <p:nvPr/>
        </p:nvSpPr>
        <p:spPr>
          <a:xfrm>
            <a:off x="9132347" y="5297163"/>
            <a:ext cx="115432" cy="115432"/>
          </a:xfrm>
          <a:prstGeom prst="rect">
            <a:avLst/>
          </a:prstGeom>
          <a:solidFill>
            <a:srgbClr val="1D1E1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 name="Google Shape;188;p18">
            <a:extLst>
              <a:ext uri="{FF2B5EF4-FFF2-40B4-BE49-F238E27FC236}">
                <a16:creationId xmlns:a16="http://schemas.microsoft.com/office/drawing/2014/main" id="{A4DBA1CC-660D-11BB-6065-4233DC805478}"/>
              </a:ext>
            </a:extLst>
          </p:cNvPr>
          <p:cNvSpPr/>
          <p:nvPr/>
        </p:nvSpPr>
        <p:spPr>
          <a:xfrm>
            <a:off x="10678762" y="2911833"/>
            <a:ext cx="115432" cy="115432"/>
          </a:xfrm>
          <a:prstGeom prst="rect">
            <a:avLst/>
          </a:prstGeom>
          <a:solidFill>
            <a:srgbClr val="1D1E1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 name="Google Shape;189;p18">
            <a:extLst>
              <a:ext uri="{FF2B5EF4-FFF2-40B4-BE49-F238E27FC236}">
                <a16:creationId xmlns:a16="http://schemas.microsoft.com/office/drawing/2014/main" id="{8EA06F15-5131-B6E7-F64D-70AB1508057C}"/>
              </a:ext>
            </a:extLst>
          </p:cNvPr>
          <p:cNvSpPr/>
          <p:nvPr/>
        </p:nvSpPr>
        <p:spPr>
          <a:xfrm>
            <a:off x="11200237" y="5605623"/>
            <a:ext cx="115432" cy="115432"/>
          </a:xfrm>
          <a:prstGeom prst="rect">
            <a:avLst/>
          </a:prstGeom>
          <a:solidFill>
            <a:srgbClr val="1D1E1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 name="Google Shape;190;p18">
            <a:extLst>
              <a:ext uri="{FF2B5EF4-FFF2-40B4-BE49-F238E27FC236}">
                <a16:creationId xmlns:a16="http://schemas.microsoft.com/office/drawing/2014/main" id="{87CAC25D-207B-D417-27F4-3416A6ACF2D2}"/>
              </a:ext>
            </a:extLst>
          </p:cNvPr>
          <p:cNvSpPr/>
          <p:nvPr/>
        </p:nvSpPr>
        <p:spPr>
          <a:xfrm>
            <a:off x="8667510" y="2138654"/>
            <a:ext cx="115432" cy="115432"/>
          </a:xfrm>
          <a:prstGeom prst="rect">
            <a:avLst/>
          </a:prstGeom>
          <a:solidFill>
            <a:srgbClr val="1D1E1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 name="Google Shape;191;p18">
            <a:extLst>
              <a:ext uri="{FF2B5EF4-FFF2-40B4-BE49-F238E27FC236}">
                <a16:creationId xmlns:a16="http://schemas.microsoft.com/office/drawing/2014/main" id="{FF1B6C2A-4F30-7C74-DD61-31093F385479}"/>
              </a:ext>
            </a:extLst>
          </p:cNvPr>
          <p:cNvSpPr/>
          <p:nvPr/>
        </p:nvSpPr>
        <p:spPr>
          <a:xfrm>
            <a:off x="11065449" y="4651548"/>
            <a:ext cx="192504" cy="192504"/>
          </a:xfrm>
          <a:prstGeom prst="rect">
            <a:avLst/>
          </a:prstGeom>
          <a:solidFill>
            <a:srgbClr val="FF1815"/>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 name="Google Shape;192;p18">
            <a:extLst>
              <a:ext uri="{FF2B5EF4-FFF2-40B4-BE49-F238E27FC236}">
                <a16:creationId xmlns:a16="http://schemas.microsoft.com/office/drawing/2014/main" id="{ADA93578-2982-D7FC-7A03-22E8A742EA66}"/>
              </a:ext>
            </a:extLst>
          </p:cNvPr>
          <p:cNvSpPr/>
          <p:nvPr/>
        </p:nvSpPr>
        <p:spPr>
          <a:xfrm>
            <a:off x="9960744" y="3245908"/>
            <a:ext cx="183092" cy="183092"/>
          </a:xfrm>
          <a:prstGeom prst="ellipse">
            <a:avLst/>
          </a:prstGeom>
          <a:solidFill>
            <a:srgbClr val="EFB3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 name="Google Shape;193;p18">
            <a:extLst>
              <a:ext uri="{FF2B5EF4-FFF2-40B4-BE49-F238E27FC236}">
                <a16:creationId xmlns:a16="http://schemas.microsoft.com/office/drawing/2014/main" id="{09746C6A-F3FE-1340-0CE2-5B2AEB92DCF6}"/>
              </a:ext>
            </a:extLst>
          </p:cNvPr>
          <p:cNvSpPr/>
          <p:nvPr/>
        </p:nvSpPr>
        <p:spPr>
          <a:xfrm>
            <a:off x="9969874" y="3253549"/>
            <a:ext cx="183092" cy="183092"/>
          </a:xfrm>
          <a:prstGeom prst="ellipse">
            <a:avLst/>
          </a:prstGeom>
          <a:solidFill>
            <a:srgbClr val="FB75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 name="Google Shape;194;p18">
            <a:extLst>
              <a:ext uri="{FF2B5EF4-FFF2-40B4-BE49-F238E27FC236}">
                <a16:creationId xmlns:a16="http://schemas.microsoft.com/office/drawing/2014/main" id="{ACA6FBA5-6223-F6E4-917B-9660D43DE573}"/>
              </a:ext>
            </a:extLst>
          </p:cNvPr>
          <p:cNvSpPr/>
          <p:nvPr/>
        </p:nvSpPr>
        <p:spPr>
          <a:xfrm>
            <a:off x="9717823" y="3633078"/>
            <a:ext cx="192504" cy="192504"/>
          </a:xfrm>
          <a:prstGeom prst="rect">
            <a:avLst/>
          </a:prstGeom>
          <a:solidFill>
            <a:srgbClr val="FF1815"/>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 name="Google Shape;195;p18">
            <a:extLst>
              <a:ext uri="{FF2B5EF4-FFF2-40B4-BE49-F238E27FC236}">
                <a16:creationId xmlns:a16="http://schemas.microsoft.com/office/drawing/2014/main" id="{6CFC02FF-1C8B-026A-055C-8BCE8088E86A}"/>
              </a:ext>
            </a:extLst>
          </p:cNvPr>
          <p:cNvSpPr/>
          <p:nvPr/>
        </p:nvSpPr>
        <p:spPr>
          <a:xfrm>
            <a:off x="10002343" y="3662346"/>
            <a:ext cx="144512" cy="144512"/>
          </a:xfrm>
          <a:prstGeom prst="rect">
            <a:avLst/>
          </a:prstGeom>
          <a:solidFill>
            <a:srgbClr val="2BFFF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 name="Google Shape;196;p18">
            <a:extLst>
              <a:ext uri="{FF2B5EF4-FFF2-40B4-BE49-F238E27FC236}">
                <a16:creationId xmlns:a16="http://schemas.microsoft.com/office/drawing/2014/main" id="{E4042B09-3C9C-EB82-B7E4-094549064960}"/>
              </a:ext>
            </a:extLst>
          </p:cNvPr>
          <p:cNvSpPr/>
          <p:nvPr/>
        </p:nvSpPr>
        <p:spPr>
          <a:xfrm>
            <a:off x="10270777" y="3681101"/>
            <a:ext cx="115432" cy="115432"/>
          </a:xfrm>
          <a:prstGeom prst="rect">
            <a:avLst/>
          </a:prstGeom>
          <a:solidFill>
            <a:srgbClr val="1D1E1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 name="Google Shape;197;p18">
            <a:extLst>
              <a:ext uri="{FF2B5EF4-FFF2-40B4-BE49-F238E27FC236}">
                <a16:creationId xmlns:a16="http://schemas.microsoft.com/office/drawing/2014/main" id="{5EC40BE1-F26B-B16C-D923-AEEEFED2E403}"/>
              </a:ext>
            </a:extLst>
          </p:cNvPr>
          <p:cNvSpPr/>
          <p:nvPr/>
        </p:nvSpPr>
        <p:spPr>
          <a:xfrm>
            <a:off x="9726288" y="3912478"/>
            <a:ext cx="192504" cy="192504"/>
          </a:xfrm>
          <a:prstGeom prst="rect">
            <a:avLst/>
          </a:prstGeom>
          <a:solidFill>
            <a:srgbClr val="FF1815"/>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 name="Google Shape;198;p18">
            <a:extLst>
              <a:ext uri="{FF2B5EF4-FFF2-40B4-BE49-F238E27FC236}">
                <a16:creationId xmlns:a16="http://schemas.microsoft.com/office/drawing/2014/main" id="{7B222DEB-EA43-AB6A-54D7-5159159610AA}"/>
              </a:ext>
            </a:extLst>
          </p:cNvPr>
          <p:cNvSpPr/>
          <p:nvPr/>
        </p:nvSpPr>
        <p:spPr>
          <a:xfrm>
            <a:off x="10010808" y="3941746"/>
            <a:ext cx="144512" cy="144512"/>
          </a:xfrm>
          <a:prstGeom prst="rect">
            <a:avLst/>
          </a:prstGeom>
          <a:solidFill>
            <a:srgbClr val="2BFFF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 name="Google Shape;199;p18">
            <a:extLst>
              <a:ext uri="{FF2B5EF4-FFF2-40B4-BE49-F238E27FC236}">
                <a16:creationId xmlns:a16="http://schemas.microsoft.com/office/drawing/2014/main" id="{DF3FAD16-93AA-8576-3908-5A8BDEA1A2F9}"/>
              </a:ext>
            </a:extLst>
          </p:cNvPr>
          <p:cNvSpPr/>
          <p:nvPr/>
        </p:nvSpPr>
        <p:spPr>
          <a:xfrm>
            <a:off x="10279242" y="3960501"/>
            <a:ext cx="115432" cy="115432"/>
          </a:xfrm>
          <a:prstGeom prst="rect">
            <a:avLst/>
          </a:prstGeom>
          <a:solidFill>
            <a:srgbClr val="1D1E1F"/>
          </a:solidFill>
          <a:ln>
            <a:noFill/>
          </a:ln>
          <a:effectLst>
            <a:outerShdw blurRad="50800" dist="38100" dir="2700000" algn="tl" rotWithShape="0">
              <a:srgbClr val="000000">
                <a:alpha val="2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 name="Google Shape;200;p18">
            <a:extLst>
              <a:ext uri="{FF2B5EF4-FFF2-40B4-BE49-F238E27FC236}">
                <a16:creationId xmlns:a16="http://schemas.microsoft.com/office/drawing/2014/main" id="{067C137D-EB6F-80BF-8AE4-8D8152A7C676}"/>
              </a:ext>
            </a:extLst>
          </p:cNvPr>
          <p:cNvSpPr txBox="1"/>
          <p:nvPr/>
        </p:nvSpPr>
        <p:spPr>
          <a:xfrm>
            <a:off x="9805606" y="3471477"/>
            <a:ext cx="9570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1" i="0" u="none" strike="noStrike" cap="none">
                <a:solidFill>
                  <a:srgbClr val="000000"/>
                </a:solidFill>
                <a:latin typeface="Arial"/>
                <a:ea typeface="Arial"/>
                <a:cs typeface="Arial"/>
                <a:sym typeface="Arial"/>
              </a:rPr>
              <a:t>(x,y)</a:t>
            </a:r>
            <a:endParaRPr/>
          </a:p>
        </p:txBody>
      </p:sp>
    </p:spTree>
    <p:extLst>
      <p:ext uri="{BB962C8B-B14F-4D97-AF65-F5344CB8AC3E}">
        <p14:creationId xmlns:p14="http://schemas.microsoft.com/office/powerpoint/2010/main" val="34874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10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1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1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20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2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23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25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30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3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nodeType="withEffect">
                                  <p:stCondLst>
                                    <p:cond delay="3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32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35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nodeType="withEffect">
                                  <p:stCondLst>
                                    <p:cond delay="40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1" presetClass="exit" presetSubtype="0" fill="hold" nodeType="withEffect">
                                  <p:stCondLst>
                                    <p:cond delay="0"/>
                                  </p:stCondLst>
                                  <p:childTnLst>
                                    <p:set>
                                      <p:cBhvr>
                                        <p:cTn id="74" dur="1" fill="hold">
                                          <p:stCondLst>
                                            <p:cond delay="1"/>
                                          </p:stCondLst>
                                        </p:cTn>
                                        <p:tgtEl>
                                          <p:spTgt spid="6"/>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
                                          </p:stCondLst>
                                        </p:cTn>
                                        <p:tgtEl>
                                          <p:spTgt spid="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
                                          </p:stCondLst>
                                        </p:cTn>
                                        <p:tgtEl>
                                          <p:spTgt spid="3"/>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1"/>
                                          </p:stCondLst>
                                        </p:cTn>
                                        <p:tgtEl>
                                          <p:spTgt spid="9"/>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1"/>
                                          </p:stCondLst>
                                        </p:cTn>
                                        <p:tgtEl>
                                          <p:spTgt spid="1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1"/>
                                          </p:stCondLst>
                                        </p:cTn>
                                        <p:tgtEl>
                                          <p:spTgt spid="14"/>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1"/>
                                          </p:stCondLst>
                                        </p:cTn>
                                        <p:tgtEl>
                                          <p:spTgt spid="15"/>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1"/>
                                          </p:stCondLst>
                                        </p:cTn>
                                        <p:tgtEl>
                                          <p:spTgt spid="1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1"/>
                                          </p:stCondLst>
                                        </p:cTn>
                                        <p:tgtEl>
                                          <p:spTgt spid="1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1"/>
                                          </p:stCondLst>
                                        </p:cTn>
                                        <p:tgtEl>
                                          <p:spTgt spid="2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1"/>
                                          </p:stCondLst>
                                        </p:cTn>
                                        <p:tgtEl>
                                          <p:spTgt spid="2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1"/>
                                          </p:stCondLst>
                                        </p:cTn>
                                        <p:tgtEl>
                                          <p:spTgt spid="22"/>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1"/>
                                          </p:stCondLst>
                                        </p:cTn>
                                        <p:tgtEl>
                                          <p:spTgt spid="23"/>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1"/>
                                          </p:stCondLst>
                                        </p:cTn>
                                        <p:tgtEl>
                                          <p:spTgt spid="24"/>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1"/>
                                          </p:stCondLst>
                                        </p:cTn>
                                        <p:tgtEl>
                                          <p:spTgt spid="26"/>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1"/>
                                          </p:stCondLst>
                                        </p:cTn>
                                        <p:tgtEl>
                                          <p:spTgt spid="27"/>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1"/>
                                          </p:stCondLst>
                                        </p:cTn>
                                        <p:tgtEl>
                                          <p:spTgt spid="2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16"/>
                                        </p:tgtEl>
                                      </p:cBhvr>
                                    </p:animEffect>
                                    <p:set>
                                      <p:cBhvr>
                                        <p:cTn id="111" dur="1" fill="hold">
                                          <p:stCondLst>
                                            <p:cond delay="500"/>
                                          </p:stCondLst>
                                        </p:cTn>
                                        <p:tgtEl>
                                          <p:spTgt spid="1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18"/>
                                        </p:tgtEl>
                                      </p:cBhvr>
                                    </p:animEffect>
                                    <p:set>
                                      <p:cBhvr>
                                        <p:cTn id="114" dur="1" fill="hold">
                                          <p:stCondLst>
                                            <p:cond delay="500"/>
                                          </p:stCondLst>
                                        </p:cTn>
                                        <p:tgtEl>
                                          <p:spTgt spid="18"/>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25"/>
                                        </p:tgtEl>
                                      </p:cBhvr>
                                    </p:animEffect>
                                    <p:set>
                                      <p:cBhvr>
                                        <p:cTn id="117" dur="1" fill="hold">
                                          <p:stCondLst>
                                            <p:cond delay="500"/>
                                          </p:stCondLst>
                                        </p:cTn>
                                        <p:tgtEl>
                                          <p:spTgt spid="25"/>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fade">
                                      <p:cBhvr>
                                        <p:cTn id="122" dur="500"/>
                                        <p:tgtEl>
                                          <p:spTgt spid="2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fade">
                                      <p:cBhvr>
                                        <p:cTn id="127" dur="500"/>
                                        <p:tgtEl>
                                          <p:spTgt spid="11"/>
                                        </p:tgtEl>
                                      </p:cBhvr>
                                    </p:animEffect>
                                  </p:childTnLst>
                                </p:cTn>
                              </p:par>
                              <p:par>
                                <p:cTn id="128" presetID="10" presetClass="entr" presetSubtype="0" fill="hold" nodeType="withEffect">
                                  <p:stCondLst>
                                    <p:cond delay="0"/>
                                  </p:stCondLst>
                                  <p:childTnLst>
                                    <p:set>
                                      <p:cBhvr>
                                        <p:cTn id="129" dur="1" fill="hold">
                                          <p:stCondLst>
                                            <p:cond delay="0"/>
                                          </p:stCondLst>
                                        </p:cTn>
                                        <p:tgtEl>
                                          <p:spTgt spid="30"/>
                                        </p:tgtEl>
                                        <p:attrNameLst>
                                          <p:attrName>style.visibility</p:attrName>
                                        </p:attrNameLst>
                                      </p:cBhvr>
                                      <p:to>
                                        <p:strVal val="visible"/>
                                      </p:to>
                                    </p:set>
                                    <p:animEffect transition="in" filter="fade">
                                      <p:cBhvr>
                                        <p:cTn id="130" dur="500"/>
                                        <p:tgtEl>
                                          <p:spTgt spid="30"/>
                                        </p:tgtEl>
                                      </p:cBhvr>
                                    </p:animEffect>
                                  </p:childTnLst>
                                </p:cTn>
                              </p:par>
                              <p:par>
                                <p:cTn id="131" presetID="1" presetClass="exit" presetSubtype="0" fill="hold" nodeType="withEffect">
                                  <p:stCondLst>
                                    <p:cond delay="0"/>
                                  </p:stCondLst>
                                  <p:childTnLst>
                                    <p:set>
                                      <p:cBhvr>
                                        <p:cTn id="132" dur="1" fill="hold">
                                          <p:stCondLst>
                                            <p:cond delay="1"/>
                                          </p:stCondLst>
                                        </p:cTn>
                                        <p:tgtEl>
                                          <p:spTgt spid="29"/>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1"/>
                                          </p:stCondLst>
                                        </p:cTn>
                                        <p:tgtEl>
                                          <p:spTgt spid="10"/>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1"/>
                                          </p:stCondLst>
                                        </p:cTn>
                                        <p:tgtEl>
                                          <p:spTgt spid="4"/>
                                        </p:tgtEl>
                                        <p:attrNameLst>
                                          <p:attrName>style.visibility</p:attrName>
                                        </p:attrNameLst>
                                      </p:cBhvr>
                                      <p:to>
                                        <p:strVal val="hidden"/>
                                      </p:to>
                                    </p:set>
                                  </p:childTnLst>
                                </p:cTn>
                              </p:par>
                              <p:par>
                                <p:cTn id="137" presetID="10" presetClass="entr" presetSubtype="0" fill="hold" nodeType="withEffect">
                                  <p:stCondLst>
                                    <p:cond delay="0"/>
                                  </p:stCondLst>
                                  <p:childTnLst>
                                    <p:set>
                                      <p:cBhvr>
                                        <p:cTn id="138" dur="1" fill="hold">
                                          <p:stCondLst>
                                            <p:cond delay="0"/>
                                          </p:stCondLst>
                                        </p:cTn>
                                        <p:tgtEl>
                                          <p:spTgt spid="5"/>
                                        </p:tgtEl>
                                        <p:attrNameLst>
                                          <p:attrName>style.visibility</p:attrName>
                                        </p:attrNameLst>
                                      </p:cBhvr>
                                      <p:to>
                                        <p:strVal val="visible"/>
                                      </p:to>
                                    </p:set>
                                    <p:animEffect transition="in" filter="fade">
                                      <p:cBhvr>
                                        <p:cTn id="139" dur="500"/>
                                        <p:tgtEl>
                                          <p:spTgt spid="5"/>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31"/>
                                        </p:tgtEl>
                                        <p:attrNameLst>
                                          <p:attrName>style.visibility</p:attrName>
                                        </p:attrNameLst>
                                      </p:cBhvr>
                                      <p:to>
                                        <p:strVal val="visible"/>
                                      </p:to>
                                    </p:set>
                                    <p:animEffect transition="in" filter="fade">
                                      <p:cBhvr>
                                        <p:cTn id="144" dur="500"/>
                                        <p:tgtEl>
                                          <p:spTgt spid="31"/>
                                        </p:tgtEl>
                                      </p:cBhvr>
                                    </p:animEffect>
                                  </p:childTnLst>
                                </p:cTn>
                              </p:par>
                              <p:par>
                                <p:cTn id="145" presetID="10" presetClass="entr" presetSubtype="0" fill="hold" nodeType="with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fade">
                                      <p:cBhvr>
                                        <p:cTn id="147" dur="500"/>
                                        <p:tgtEl>
                                          <p:spTgt spid="32"/>
                                        </p:tgtEl>
                                      </p:cBhvr>
                                    </p:animEffect>
                                  </p:childTnLst>
                                </p:cTn>
                              </p:par>
                              <p:par>
                                <p:cTn id="148" presetID="10" presetClass="entr" presetSubtype="0" fill="hold" nodeType="with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fade">
                                      <p:cBhvr>
                                        <p:cTn id="150" dur="500"/>
                                        <p:tgtEl>
                                          <p:spTgt spid="33"/>
                                        </p:tgtEl>
                                      </p:cBhvr>
                                    </p:animEffect>
                                  </p:childTnLst>
                                </p:cTn>
                              </p:par>
                              <p:par>
                                <p:cTn id="151" presetID="10" presetClass="entr" presetSubtype="0" fill="hold" nodeType="withEffect">
                                  <p:stCondLst>
                                    <p:cond delay="0"/>
                                  </p:stCondLst>
                                  <p:childTnLst>
                                    <p:set>
                                      <p:cBhvr>
                                        <p:cTn id="152" dur="1" fill="hold">
                                          <p:stCondLst>
                                            <p:cond delay="0"/>
                                          </p:stCondLst>
                                        </p:cTn>
                                        <p:tgtEl>
                                          <p:spTgt spid="34"/>
                                        </p:tgtEl>
                                        <p:attrNameLst>
                                          <p:attrName>style.visibility</p:attrName>
                                        </p:attrNameLst>
                                      </p:cBhvr>
                                      <p:to>
                                        <p:strVal val="visible"/>
                                      </p:to>
                                    </p:set>
                                    <p:animEffect transition="in" filter="fade">
                                      <p:cBhvr>
                                        <p:cTn id="153" dur="500"/>
                                        <p:tgtEl>
                                          <p:spTgt spid="34"/>
                                        </p:tgtEl>
                                      </p:cBhvr>
                                    </p:animEffect>
                                  </p:childTnLst>
                                </p:cTn>
                              </p:par>
                              <p:par>
                                <p:cTn id="154" presetID="10" presetClass="entr" presetSubtype="0" fill="hold" nodeType="withEffect">
                                  <p:stCondLst>
                                    <p:cond delay="0"/>
                                  </p:stCondLst>
                                  <p:childTnLst>
                                    <p:set>
                                      <p:cBhvr>
                                        <p:cTn id="155" dur="1" fill="hold">
                                          <p:stCondLst>
                                            <p:cond delay="0"/>
                                          </p:stCondLst>
                                        </p:cTn>
                                        <p:tgtEl>
                                          <p:spTgt spid="35"/>
                                        </p:tgtEl>
                                        <p:attrNameLst>
                                          <p:attrName>style.visibility</p:attrName>
                                        </p:attrNameLst>
                                      </p:cBhvr>
                                      <p:to>
                                        <p:strVal val="visible"/>
                                      </p:to>
                                    </p:set>
                                    <p:animEffect transition="in" filter="fade">
                                      <p:cBhvr>
                                        <p:cTn id="156" dur="500"/>
                                        <p:tgtEl>
                                          <p:spTgt spid="35"/>
                                        </p:tgtEl>
                                      </p:cBhvr>
                                    </p:animEffect>
                                  </p:childTnLst>
                                </p:cTn>
                              </p:par>
                              <p:par>
                                <p:cTn id="157" presetID="10" presetClass="entr" presetSubtype="0" fill="hold" nodeType="withEffect">
                                  <p:stCondLst>
                                    <p:cond delay="0"/>
                                  </p:stCondLst>
                                  <p:childTnLst>
                                    <p:set>
                                      <p:cBhvr>
                                        <p:cTn id="158" dur="1" fill="hold">
                                          <p:stCondLst>
                                            <p:cond delay="0"/>
                                          </p:stCondLst>
                                        </p:cTn>
                                        <p:tgtEl>
                                          <p:spTgt spid="36"/>
                                        </p:tgtEl>
                                        <p:attrNameLst>
                                          <p:attrName>style.visibility</p:attrName>
                                        </p:attrNameLst>
                                      </p:cBhvr>
                                      <p:to>
                                        <p:strVal val="visible"/>
                                      </p:to>
                                    </p:set>
                                    <p:animEffect transition="in" filter="fade">
                                      <p:cBhvr>
                                        <p:cTn id="159" dur="500"/>
                                        <p:tgtEl>
                                          <p:spTgt spid="36"/>
                                        </p:tgtEl>
                                      </p:cBhvr>
                                    </p:animEffect>
                                  </p:childTnLst>
                                </p:cTn>
                              </p:par>
                              <p:par>
                                <p:cTn id="160" presetID="10" presetClass="exit" presetSubtype="0" fill="hold" nodeType="withEffect">
                                  <p:stCondLst>
                                    <p:cond delay="500"/>
                                  </p:stCondLst>
                                  <p:childTnLst>
                                    <p:animEffect transition="out" filter="fade">
                                      <p:cBhvr>
                                        <p:cTn id="161" dur="500"/>
                                        <p:tgtEl>
                                          <p:spTgt spid="31"/>
                                        </p:tgtEl>
                                      </p:cBhvr>
                                    </p:animEffect>
                                    <p:set>
                                      <p:cBhvr>
                                        <p:cTn id="162" dur="1" fill="hold">
                                          <p:stCondLst>
                                            <p:cond delay="500"/>
                                          </p:stCondLst>
                                        </p:cTn>
                                        <p:tgtEl>
                                          <p:spTgt spid="31"/>
                                        </p:tgtEl>
                                        <p:attrNameLst>
                                          <p:attrName>style.visibility</p:attrName>
                                        </p:attrNameLst>
                                      </p:cBhvr>
                                      <p:to>
                                        <p:strVal val="hidden"/>
                                      </p:to>
                                    </p:set>
                                  </p:childTnLst>
                                </p:cTn>
                              </p:par>
                              <p:par>
                                <p:cTn id="163" presetID="10" presetClass="exit" presetSubtype="0" fill="hold" nodeType="withEffect">
                                  <p:stCondLst>
                                    <p:cond delay="500"/>
                                  </p:stCondLst>
                                  <p:childTnLst>
                                    <p:animEffect transition="out" filter="fade">
                                      <p:cBhvr>
                                        <p:cTn id="164" dur="500"/>
                                        <p:tgtEl>
                                          <p:spTgt spid="32"/>
                                        </p:tgtEl>
                                      </p:cBhvr>
                                    </p:animEffect>
                                    <p:set>
                                      <p:cBhvr>
                                        <p:cTn id="165" dur="1" fill="hold">
                                          <p:stCondLst>
                                            <p:cond delay="500"/>
                                          </p:stCondLst>
                                        </p:cTn>
                                        <p:tgtEl>
                                          <p:spTgt spid="32"/>
                                        </p:tgtEl>
                                        <p:attrNameLst>
                                          <p:attrName>style.visibility</p:attrName>
                                        </p:attrNameLst>
                                      </p:cBhvr>
                                      <p:to>
                                        <p:strVal val="hidden"/>
                                      </p:to>
                                    </p:set>
                                  </p:childTnLst>
                                </p:cTn>
                              </p:par>
                              <p:par>
                                <p:cTn id="166" presetID="10" presetClass="exit" presetSubtype="0" fill="hold" nodeType="withEffect">
                                  <p:stCondLst>
                                    <p:cond delay="500"/>
                                  </p:stCondLst>
                                  <p:childTnLst>
                                    <p:animEffect transition="out" filter="fade">
                                      <p:cBhvr>
                                        <p:cTn id="167" dur="500"/>
                                        <p:tgtEl>
                                          <p:spTgt spid="33"/>
                                        </p:tgtEl>
                                      </p:cBhvr>
                                    </p:animEffect>
                                    <p:set>
                                      <p:cBhvr>
                                        <p:cTn id="168" dur="1" fill="hold">
                                          <p:stCondLst>
                                            <p:cond delay="500"/>
                                          </p:stCondLst>
                                        </p:cTn>
                                        <p:tgtEl>
                                          <p:spTgt spid="33"/>
                                        </p:tgtEl>
                                        <p:attrNameLst>
                                          <p:attrName>style.visibility</p:attrName>
                                        </p:attrNameLst>
                                      </p:cBhvr>
                                      <p:to>
                                        <p:strVal val="hidden"/>
                                      </p:to>
                                    </p:set>
                                  </p:childTnLst>
                                </p:cTn>
                              </p:par>
                              <p:par>
                                <p:cTn id="169" presetID="10" presetClass="exit" presetSubtype="0" fill="hold" nodeType="withEffect">
                                  <p:stCondLst>
                                    <p:cond delay="500"/>
                                  </p:stCondLst>
                                  <p:childTnLst>
                                    <p:animEffect transition="out" filter="fade">
                                      <p:cBhvr>
                                        <p:cTn id="170" dur="500"/>
                                        <p:tgtEl>
                                          <p:spTgt spid="34"/>
                                        </p:tgtEl>
                                      </p:cBhvr>
                                    </p:animEffect>
                                    <p:set>
                                      <p:cBhvr>
                                        <p:cTn id="171" dur="1" fill="hold">
                                          <p:stCondLst>
                                            <p:cond delay="500"/>
                                          </p:stCondLst>
                                        </p:cTn>
                                        <p:tgtEl>
                                          <p:spTgt spid="34"/>
                                        </p:tgtEl>
                                        <p:attrNameLst>
                                          <p:attrName>style.visibility</p:attrName>
                                        </p:attrNameLst>
                                      </p:cBhvr>
                                      <p:to>
                                        <p:strVal val="hidden"/>
                                      </p:to>
                                    </p:set>
                                  </p:childTnLst>
                                </p:cTn>
                              </p:par>
                              <p:par>
                                <p:cTn id="172" presetID="10" presetClass="exit" presetSubtype="0" fill="hold" nodeType="withEffect">
                                  <p:stCondLst>
                                    <p:cond delay="500"/>
                                  </p:stCondLst>
                                  <p:childTnLst>
                                    <p:animEffect transition="out" filter="fade">
                                      <p:cBhvr>
                                        <p:cTn id="173" dur="500"/>
                                        <p:tgtEl>
                                          <p:spTgt spid="35"/>
                                        </p:tgtEl>
                                      </p:cBhvr>
                                    </p:animEffect>
                                    <p:set>
                                      <p:cBhvr>
                                        <p:cTn id="174" dur="1" fill="hold">
                                          <p:stCondLst>
                                            <p:cond delay="500"/>
                                          </p:stCondLst>
                                        </p:cTn>
                                        <p:tgtEl>
                                          <p:spTgt spid="35"/>
                                        </p:tgtEl>
                                        <p:attrNameLst>
                                          <p:attrName>style.visibility</p:attrName>
                                        </p:attrNameLst>
                                      </p:cBhvr>
                                      <p:to>
                                        <p:strVal val="hidden"/>
                                      </p:to>
                                    </p:set>
                                  </p:childTnLst>
                                </p:cTn>
                              </p:par>
                              <p:par>
                                <p:cTn id="175" presetID="10" presetClass="exit" presetSubtype="0" fill="hold" nodeType="withEffect">
                                  <p:stCondLst>
                                    <p:cond delay="500"/>
                                  </p:stCondLst>
                                  <p:childTnLst>
                                    <p:animEffect transition="out" filter="fade">
                                      <p:cBhvr>
                                        <p:cTn id="176" dur="500"/>
                                        <p:tgtEl>
                                          <p:spTgt spid="36"/>
                                        </p:tgtEl>
                                      </p:cBhvr>
                                    </p:animEffect>
                                    <p:set>
                                      <p:cBhvr>
                                        <p:cTn id="177" dur="1" fill="hold">
                                          <p:stCondLst>
                                            <p:cond delay="500"/>
                                          </p:stCondLst>
                                        </p:cTn>
                                        <p:tgtEl>
                                          <p:spTgt spid="36"/>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2"/>
                                        </p:tgtEl>
                                        <p:attrNameLst>
                                          <p:attrName>style.visibility</p:attrName>
                                        </p:attrNameLst>
                                      </p:cBhvr>
                                      <p:to>
                                        <p:strVal val="visible"/>
                                      </p:to>
                                    </p:set>
                                    <p:animEffect transition="in" filter="fade">
                                      <p:cBhvr>
                                        <p:cTn id="182" dur="500"/>
                                        <p:tgtEl>
                                          <p:spTgt spid="12"/>
                                        </p:tgtEl>
                                      </p:cBhvr>
                                    </p:animEffect>
                                  </p:childTnLst>
                                </p:cTn>
                              </p:par>
                              <p:par>
                                <p:cTn id="183" presetID="1" presetClass="exit" presetSubtype="0" fill="hold" nodeType="withEffect">
                                  <p:stCondLst>
                                    <p:cond delay="0"/>
                                  </p:stCondLst>
                                  <p:childTnLst>
                                    <p:set>
                                      <p:cBhvr>
                                        <p:cTn id="184" dur="1" fill="hold">
                                          <p:stCondLst>
                                            <p:cond delay="1"/>
                                          </p:stCondLst>
                                        </p:cTn>
                                        <p:tgtEl>
                                          <p:spTgt spid="5"/>
                                        </p:tgtEl>
                                        <p:attrNameLst>
                                          <p:attrName>style.visibility</p:attrName>
                                        </p:attrNameLst>
                                      </p:cBhvr>
                                      <p:to>
                                        <p:strVal val="hidden"/>
                                      </p:to>
                                    </p:set>
                                  </p:childTnLst>
                                </p:cTn>
                              </p:par>
                              <p:par>
                                <p:cTn id="185" presetID="1" presetClass="exit" presetSubtype="0" fill="hold" nodeType="withEffect">
                                  <p:stCondLst>
                                    <p:cond delay="0"/>
                                  </p:stCondLst>
                                  <p:childTnLst>
                                    <p:set>
                                      <p:cBhvr>
                                        <p:cTn id="186" dur="1" fill="hold">
                                          <p:stCondLst>
                                            <p:cond delay="1"/>
                                          </p:stCondLst>
                                        </p:cTn>
                                        <p:tgtEl>
                                          <p:spTgt spid="11"/>
                                        </p:tgtEl>
                                        <p:attrNameLst>
                                          <p:attrName>style.visibility</p:attrName>
                                        </p:attrNameLst>
                                      </p:cBhvr>
                                      <p:to>
                                        <p:strVal val="hidden"/>
                                      </p:to>
                                    </p:set>
                                  </p:childTnLst>
                                </p:cTn>
                              </p:par>
                              <p:par>
                                <p:cTn id="187" presetID="10" presetClass="entr" presetSubtype="0" fill="hold" nodeType="withEffect">
                                  <p:stCondLst>
                                    <p:cond delay="0"/>
                                  </p:stCondLst>
                                  <p:childTnLst>
                                    <p:set>
                                      <p:cBhvr>
                                        <p:cTn id="188" dur="1" fill="hold">
                                          <p:stCondLst>
                                            <p:cond delay="0"/>
                                          </p:stCondLst>
                                        </p:cTn>
                                        <p:tgtEl>
                                          <p:spTgt spid="37"/>
                                        </p:tgtEl>
                                        <p:attrNameLst>
                                          <p:attrName>style.visibility</p:attrName>
                                        </p:attrNameLst>
                                      </p:cBhvr>
                                      <p:to>
                                        <p:strVal val="visible"/>
                                      </p:to>
                                    </p:set>
                                    <p:animEffect transition="in" filter="fade">
                                      <p:cBhvr>
                                        <p:cTn id="1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6;p19">
            <a:extLst>
              <a:ext uri="{FF2B5EF4-FFF2-40B4-BE49-F238E27FC236}">
                <a16:creationId xmlns:a16="http://schemas.microsoft.com/office/drawing/2014/main" id="{13C03728-18C2-FD64-66A7-63F12F9B9BDC}"/>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SG"/>
              <a:t>1. Optimal combination of objects</a:t>
            </a:r>
            <a:endParaRPr/>
          </a:p>
        </p:txBody>
      </p:sp>
      <p:sp>
        <p:nvSpPr>
          <p:cNvPr id="3" name="Google Shape;207;p19">
            <a:extLst>
              <a:ext uri="{FF2B5EF4-FFF2-40B4-BE49-F238E27FC236}">
                <a16:creationId xmlns:a16="http://schemas.microsoft.com/office/drawing/2014/main" id="{9E051322-AA1D-00BA-5AF4-670DD5A0E210}"/>
              </a:ext>
            </a:extLst>
          </p:cNvPr>
          <p:cNvSpPr txBox="1">
            <a:spLocks/>
          </p:cNvSpPr>
          <p:nvPr/>
        </p:nvSpPr>
        <p:spPr>
          <a:xfrm>
            <a:off x="7777201" y="2194775"/>
            <a:ext cx="3687900" cy="39096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ts val="520"/>
              </a:spcBef>
              <a:spcAft>
                <a:spcPts val="0"/>
              </a:spcAft>
              <a:buSzPts val="2080"/>
              <a:buFont typeface="Wingdings 3" panose="05040102010807070707" pitchFamily="18" charset="2"/>
              <a:buNone/>
            </a:pPr>
            <a:r>
              <a:rPr lang="en-US" sz="2400">
                <a:latin typeface="Arial"/>
                <a:ea typeface="Arial"/>
                <a:cs typeface="Arial"/>
                <a:sym typeface="Arial"/>
              </a:rPr>
              <a:t>Graph for scores of each combination; including super and super plus objects</a:t>
            </a:r>
          </a:p>
          <a:p>
            <a:pPr marL="0" indent="0">
              <a:spcBef>
                <a:spcPts val="600"/>
              </a:spcBef>
              <a:spcAft>
                <a:spcPts val="0"/>
              </a:spcAft>
              <a:buSzPts val="2080"/>
              <a:buFont typeface="Wingdings 3" panose="05040102010807070707" pitchFamily="18" charset="2"/>
              <a:buNone/>
            </a:pPr>
            <a:endParaRPr lang="en-US" sz="2400">
              <a:latin typeface="Arial"/>
              <a:ea typeface="Arial"/>
              <a:cs typeface="Arial"/>
              <a:sym typeface="Arial"/>
            </a:endParaRPr>
          </a:p>
          <a:p>
            <a:pPr marL="0" indent="0">
              <a:spcBef>
                <a:spcPts val="600"/>
              </a:spcBef>
              <a:spcAft>
                <a:spcPts val="0"/>
              </a:spcAft>
              <a:buSzPts val="2080"/>
              <a:buFont typeface="Wingdings 3" panose="05040102010807070707" pitchFamily="18" charset="2"/>
              <a:buNone/>
            </a:pPr>
            <a:r>
              <a:rPr lang="en-US" sz="2400">
                <a:latin typeface="Arial"/>
                <a:ea typeface="Arial"/>
                <a:cs typeface="Arial"/>
                <a:sym typeface="Arial"/>
              </a:rPr>
              <a:t>BBBBBB (720)</a:t>
            </a:r>
          </a:p>
          <a:p>
            <a:pPr marL="0" indent="0">
              <a:spcBef>
                <a:spcPts val="600"/>
              </a:spcBef>
              <a:spcAft>
                <a:spcPts val="0"/>
              </a:spcAft>
              <a:buSzPts val="2080"/>
              <a:buFont typeface="Wingdings 3" panose="05040102010807070707" pitchFamily="18" charset="2"/>
              <a:buNone/>
            </a:pPr>
            <a:r>
              <a:rPr lang="en-US" sz="2400">
                <a:latin typeface="Arial"/>
                <a:ea typeface="Arial"/>
                <a:cs typeface="Arial"/>
                <a:sym typeface="Arial"/>
              </a:rPr>
              <a:t>RCBBBB (1170)</a:t>
            </a:r>
          </a:p>
          <a:p>
            <a:pPr marL="0" indent="0">
              <a:spcBef>
                <a:spcPts val="600"/>
              </a:spcBef>
              <a:buSzPts val="2080"/>
              <a:buFont typeface="Wingdings 3" panose="05040102010807070707" pitchFamily="18" charset="2"/>
              <a:buNone/>
            </a:pPr>
            <a:r>
              <a:rPr lang="en-US" sz="2400">
                <a:latin typeface="Arial"/>
                <a:ea typeface="Arial"/>
                <a:cs typeface="Arial"/>
                <a:sym typeface="Arial"/>
              </a:rPr>
              <a:t>RRCCBB (1620)</a:t>
            </a:r>
          </a:p>
        </p:txBody>
      </p:sp>
      <p:pic>
        <p:nvPicPr>
          <p:cNvPr id="4" name="Google Shape;208;p19">
            <a:extLst>
              <a:ext uri="{FF2B5EF4-FFF2-40B4-BE49-F238E27FC236}">
                <a16:creationId xmlns:a16="http://schemas.microsoft.com/office/drawing/2014/main" id="{7393F1AC-CA4F-BFE7-9FD2-CB441559DA1D}"/>
              </a:ext>
            </a:extLst>
          </p:cNvPr>
          <p:cNvPicPr preferRelativeResize="0"/>
          <p:nvPr/>
        </p:nvPicPr>
        <p:blipFill rotWithShape="1">
          <a:blip r:embed="rId2">
            <a:alphaModFix/>
          </a:blip>
          <a:srcRect/>
          <a:stretch/>
        </p:blipFill>
        <p:spPr>
          <a:xfrm>
            <a:off x="750513" y="2194773"/>
            <a:ext cx="6251125" cy="3909601"/>
          </a:xfrm>
          <a:prstGeom prst="rect">
            <a:avLst/>
          </a:prstGeom>
          <a:noFill/>
          <a:ln>
            <a:noFill/>
          </a:ln>
        </p:spPr>
      </p:pic>
    </p:spTree>
    <p:extLst>
      <p:ext uri="{BB962C8B-B14F-4D97-AF65-F5344CB8AC3E}">
        <p14:creationId xmlns:p14="http://schemas.microsoft.com/office/powerpoint/2010/main" val="3645508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4;p20">
            <a:extLst>
              <a:ext uri="{FF2B5EF4-FFF2-40B4-BE49-F238E27FC236}">
                <a16:creationId xmlns:a16="http://schemas.microsoft.com/office/drawing/2014/main" id="{DFE4663C-C7FC-B4C0-E423-34E0FCDE4C9A}"/>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SG"/>
              <a:t>1. Picking up super and normal objects</a:t>
            </a:r>
            <a:endParaRPr/>
          </a:p>
        </p:txBody>
      </p:sp>
      <p:sp>
        <p:nvSpPr>
          <p:cNvPr id="3" name="Google Shape;215;p20">
            <a:extLst>
              <a:ext uri="{FF2B5EF4-FFF2-40B4-BE49-F238E27FC236}">
                <a16:creationId xmlns:a16="http://schemas.microsoft.com/office/drawing/2014/main" id="{29F4EAF9-C996-C547-71DE-877BC60E1168}"/>
              </a:ext>
            </a:extLst>
          </p:cNvPr>
          <p:cNvSpPr txBox="1">
            <a:spLocks/>
          </p:cNvSpPr>
          <p:nvPr/>
        </p:nvSpPr>
        <p:spPr>
          <a:xfrm>
            <a:off x="541825" y="2568672"/>
            <a:ext cx="10933800" cy="2795808"/>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lnSpc>
                <a:spcPts val="3400"/>
              </a:lnSpc>
              <a:spcBef>
                <a:spcPts val="520"/>
              </a:spcBef>
              <a:spcAft>
                <a:spcPts val="0"/>
              </a:spcAft>
              <a:buClr>
                <a:schemeClr val="dk1"/>
              </a:buClr>
              <a:buSzPts val="2080"/>
              <a:buFont typeface="Noto Sans Symbols"/>
              <a:buChar char="●"/>
            </a:pPr>
            <a:r>
              <a:rPr lang="en-US" sz="2400" dirty="0">
                <a:solidFill>
                  <a:srgbClr val="0C0C0C"/>
                </a:solidFill>
                <a:latin typeface="Arial"/>
                <a:ea typeface="Arial"/>
                <a:cs typeface="Arial"/>
                <a:sym typeface="Arial"/>
              </a:rPr>
              <a:t>Ordering of objects picked up should be optimal to </a:t>
            </a:r>
            <a:r>
              <a:rPr lang="en-US" sz="2400" dirty="0" err="1">
                <a:solidFill>
                  <a:srgbClr val="0C0C0C"/>
                </a:solidFill>
                <a:latin typeface="Arial"/>
                <a:ea typeface="Arial"/>
                <a:cs typeface="Arial"/>
                <a:sym typeface="Arial"/>
              </a:rPr>
              <a:t>minimise</a:t>
            </a:r>
            <a:r>
              <a:rPr lang="en-US" sz="2400" dirty="0">
                <a:solidFill>
                  <a:srgbClr val="0C0C0C"/>
                </a:solidFill>
                <a:latin typeface="Arial"/>
                <a:ea typeface="Arial"/>
                <a:cs typeface="Arial"/>
                <a:sym typeface="Arial"/>
              </a:rPr>
              <a:t> time wasted</a:t>
            </a:r>
          </a:p>
          <a:p>
            <a:pPr marL="457200" indent="-360680">
              <a:lnSpc>
                <a:spcPts val="3400"/>
              </a:lnSpc>
              <a:spcBef>
                <a:spcPts val="0"/>
              </a:spcBef>
              <a:spcAft>
                <a:spcPts val="0"/>
              </a:spcAft>
              <a:buClr>
                <a:schemeClr val="dk1"/>
              </a:buClr>
              <a:buSzPts val="2080"/>
              <a:buFont typeface="Noto Sans Symbols"/>
              <a:buChar char="●"/>
            </a:pPr>
            <a:r>
              <a:rPr lang="en-US" sz="2400" dirty="0">
                <a:solidFill>
                  <a:srgbClr val="0C0C0C"/>
                </a:solidFill>
                <a:latin typeface="Arial"/>
                <a:ea typeface="Arial"/>
                <a:cs typeface="Arial"/>
                <a:sym typeface="Arial"/>
              </a:rPr>
              <a:t>First get as many pairs of RRBBCC as possible (To create super+ objects)</a:t>
            </a:r>
          </a:p>
          <a:p>
            <a:pPr marL="457200" indent="-360680">
              <a:lnSpc>
                <a:spcPts val="3400"/>
              </a:lnSpc>
              <a:spcBef>
                <a:spcPts val="0"/>
              </a:spcBef>
              <a:spcAft>
                <a:spcPts val="0"/>
              </a:spcAft>
              <a:buClr>
                <a:schemeClr val="dk1"/>
              </a:buClr>
              <a:buSzPts val="2080"/>
              <a:buFont typeface="Noto Sans Symbols"/>
              <a:buChar char="●"/>
            </a:pPr>
            <a:r>
              <a:rPr lang="en-US" sz="2400" dirty="0">
                <a:solidFill>
                  <a:srgbClr val="0C0C0C"/>
                </a:solidFill>
                <a:latin typeface="Arial"/>
                <a:ea typeface="Arial"/>
                <a:cs typeface="Arial"/>
                <a:sym typeface="Arial"/>
              </a:rPr>
              <a:t>Once number of super+ objects reach 6, pick them up</a:t>
            </a:r>
          </a:p>
          <a:p>
            <a:pPr marL="457200" indent="-360680">
              <a:lnSpc>
                <a:spcPts val="3400"/>
              </a:lnSpc>
              <a:spcBef>
                <a:spcPts val="0"/>
              </a:spcBef>
              <a:spcAft>
                <a:spcPts val="0"/>
              </a:spcAft>
              <a:buClr>
                <a:schemeClr val="dk1"/>
              </a:buClr>
              <a:buSzPts val="2080"/>
              <a:buFont typeface="Noto Sans Symbols"/>
              <a:buChar char="●"/>
            </a:pPr>
            <a:r>
              <a:rPr lang="en-US" sz="2400" dirty="0">
                <a:latin typeface="Arial"/>
                <a:ea typeface="Arial"/>
                <a:cs typeface="Arial"/>
                <a:sym typeface="Arial"/>
              </a:rPr>
              <a:t>Deposit only when object the robot is fully loaded with objects to </a:t>
            </a:r>
            <a:r>
              <a:rPr lang="en-US" sz="2400" dirty="0" err="1">
                <a:latin typeface="Arial"/>
                <a:ea typeface="Arial"/>
                <a:cs typeface="Arial"/>
                <a:sym typeface="Arial"/>
              </a:rPr>
              <a:t>minimise</a:t>
            </a:r>
            <a:r>
              <a:rPr lang="en-US" sz="2400" dirty="0">
                <a:latin typeface="Arial"/>
                <a:ea typeface="Arial"/>
                <a:cs typeface="Arial"/>
                <a:sym typeface="Arial"/>
              </a:rPr>
              <a:t> time depositing </a:t>
            </a:r>
          </a:p>
        </p:txBody>
      </p:sp>
    </p:spTree>
    <p:extLst>
      <p:ext uri="{BB962C8B-B14F-4D97-AF65-F5344CB8AC3E}">
        <p14:creationId xmlns:p14="http://schemas.microsoft.com/office/powerpoint/2010/main" val="399133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1;p21">
            <a:extLst>
              <a:ext uri="{FF2B5EF4-FFF2-40B4-BE49-F238E27FC236}">
                <a16:creationId xmlns:a16="http://schemas.microsoft.com/office/drawing/2014/main" id="{84E08F5E-384B-637B-84B1-8AEF38301855}"/>
              </a:ext>
            </a:extLst>
          </p:cNvPr>
          <p:cNvSpPr txBox="1">
            <a:spLocks noGrp="1"/>
          </p:cNvSpPr>
          <p:nvPr>
            <p:ph type="title"/>
          </p:nvPr>
        </p:nvSpPr>
        <p:spPr>
          <a:xfrm>
            <a:off x="552327" y="1207801"/>
            <a:ext cx="10912800" cy="902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SG"/>
              <a:t>2. Avoiding obstacles, border, swamp area, traps</a:t>
            </a:r>
            <a:endParaRPr/>
          </a:p>
        </p:txBody>
      </p:sp>
      <p:sp>
        <p:nvSpPr>
          <p:cNvPr id="3" name="Google Shape;222;p21">
            <a:extLst>
              <a:ext uri="{FF2B5EF4-FFF2-40B4-BE49-F238E27FC236}">
                <a16:creationId xmlns:a16="http://schemas.microsoft.com/office/drawing/2014/main" id="{1F2C8EFD-6B2A-22E3-008C-820487A93351}"/>
              </a:ext>
            </a:extLst>
          </p:cNvPr>
          <p:cNvSpPr txBox="1">
            <a:spLocks/>
          </p:cNvSpPr>
          <p:nvPr/>
        </p:nvSpPr>
        <p:spPr>
          <a:xfrm>
            <a:off x="553250" y="2121376"/>
            <a:ext cx="10933800" cy="1958700"/>
          </a:xfrm>
          <a:prstGeom prst="rect">
            <a:avLst/>
          </a:prstGeom>
          <a:noFill/>
          <a:ln>
            <a:noFill/>
          </a:ln>
        </p:spPr>
        <p:txBody>
          <a:bodyPr spcFirstLastPara="1" vert="horz" wrap="square" lIns="91425" tIns="45700" rIns="91425" bIns="45700" rtlCol="0" anchor="t" anchorCtr="0">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b="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lumMod val="95000"/>
                    <a:lumOff val="5000"/>
                  </a:schemeClr>
                </a:solidFill>
                <a:effectLst/>
                <a:latin typeface="Meiryo" panose="020B0604030504040204" pitchFamily="34" charset="-128"/>
                <a:ea typeface="Meiryo" panose="020B0604030504040204" pitchFamily="34" charset="-128"/>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360680">
              <a:spcBef>
                <a:spcPts val="520"/>
              </a:spcBef>
              <a:spcAft>
                <a:spcPts val="0"/>
              </a:spcAft>
              <a:buSzPts val="2080"/>
              <a:buFont typeface="Arial" panose="020B0604020202020204" pitchFamily="34" charset="0"/>
              <a:buChar char="●"/>
            </a:pPr>
            <a:r>
              <a:rPr lang="en-US" sz="2400" dirty="0">
                <a:solidFill>
                  <a:srgbClr val="0C0C0C"/>
                </a:solidFill>
                <a:latin typeface="Arial"/>
                <a:cs typeface="Arial"/>
                <a:sym typeface="Arial"/>
              </a:rPr>
              <a:t>Screenshot of map is taken and Microsoft paint used to simplify the map into simple </a:t>
            </a:r>
            <a:r>
              <a:rPr lang="en-US" sz="2400" dirty="0" err="1">
                <a:solidFill>
                  <a:srgbClr val="0C0C0C"/>
                </a:solidFill>
                <a:latin typeface="Arial"/>
                <a:cs typeface="Arial"/>
                <a:sym typeface="Arial"/>
              </a:rPr>
              <a:t>colours</a:t>
            </a:r>
            <a:endParaRPr lang="en-US" sz="2400" dirty="0">
              <a:solidFill>
                <a:srgbClr val="0C0C0C"/>
              </a:solidFill>
              <a:latin typeface="Arial"/>
              <a:cs typeface="Arial"/>
              <a:sym typeface="Arial"/>
            </a:endParaRPr>
          </a:p>
          <a:p>
            <a:pPr marL="457200" indent="-360680">
              <a:spcBef>
                <a:spcPts val="0"/>
              </a:spcBef>
              <a:spcAft>
                <a:spcPts val="0"/>
              </a:spcAft>
              <a:buSzPts val="2080"/>
              <a:buFont typeface="Arial" panose="020B0604020202020204" pitchFamily="34" charset="0"/>
              <a:buChar char="●"/>
            </a:pPr>
            <a:r>
              <a:rPr lang="en-US" sz="2400" dirty="0">
                <a:solidFill>
                  <a:srgbClr val="0C0C0C"/>
                </a:solidFill>
                <a:latin typeface="Arial"/>
                <a:cs typeface="Arial"/>
                <a:sym typeface="Arial"/>
              </a:rPr>
              <a:t>OpenCV used to generate a 2d array of the map converted to some numbers indicating the type (1 for wall, 2 for free spot etc.)</a:t>
            </a:r>
          </a:p>
        </p:txBody>
      </p:sp>
      <p:pic>
        <p:nvPicPr>
          <p:cNvPr id="4" name="Google Shape;223;p21">
            <a:extLst>
              <a:ext uri="{FF2B5EF4-FFF2-40B4-BE49-F238E27FC236}">
                <a16:creationId xmlns:a16="http://schemas.microsoft.com/office/drawing/2014/main" id="{AEC9FD9D-1962-0E6C-0CD5-F362D17D0B0B}"/>
              </a:ext>
            </a:extLst>
          </p:cNvPr>
          <p:cNvPicPr preferRelativeResize="0"/>
          <p:nvPr/>
        </p:nvPicPr>
        <p:blipFill rotWithShape="1">
          <a:blip r:embed="rId2">
            <a:alphaModFix/>
          </a:blip>
          <a:srcRect/>
          <a:stretch/>
        </p:blipFill>
        <p:spPr>
          <a:xfrm>
            <a:off x="1009650" y="4080076"/>
            <a:ext cx="4362450" cy="1905000"/>
          </a:xfrm>
          <a:prstGeom prst="rect">
            <a:avLst/>
          </a:prstGeom>
          <a:noFill/>
          <a:ln w="19050" cap="flat" cmpd="sng">
            <a:solidFill>
              <a:schemeClr val="dk2"/>
            </a:solidFill>
            <a:prstDash val="solid"/>
            <a:round/>
            <a:headEnd type="none" w="sm" len="sm"/>
            <a:tailEnd type="none" w="sm" len="sm"/>
          </a:ln>
        </p:spPr>
      </p:pic>
      <p:pic>
        <p:nvPicPr>
          <p:cNvPr id="5" name="Google Shape;224;p21">
            <a:extLst>
              <a:ext uri="{FF2B5EF4-FFF2-40B4-BE49-F238E27FC236}">
                <a16:creationId xmlns:a16="http://schemas.microsoft.com/office/drawing/2014/main" id="{2250111A-F198-584B-C268-4E12E7475ED8}"/>
              </a:ext>
            </a:extLst>
          </p:cNvPr>
          <p:cNvPicPr preferRelativeResize="0"/>
          <p:nvPr/>
        </p:nvPicPr>
        <p:blipFill rotWithShape="1">
          <a:blip r:embed="rId3">
            <a:alphaModFix/>
          </a:blip>
          <a:srcRect/>
          <a:stretch/>
        </p:blipFill>
        <p:spPr>
          <a:xfrm>
            <a:off x="6448575" y="4091250"/>
            <a:ext cx="4386487" cy="1904999"/>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44734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c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165</TotalTime>
  <Words>1913</Words>
  <Application>Microsoft Office PowerPoint</Application>
  <PresentationFormat>Widescreen</PresentationFormat>
  <Paragraphs>233</Paragraphs>
  <Slides>28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Meiryo</vt:lpstr>
      <vt:lpstr>Meiryo UI</vt:lpstr>
      <vt:lpstr>Noto Sans Symbols</vt:lpstr>
      <vt:lpstr>Arial</vt:lpstr>
      <vt:lpstr>Calibri</vt:lpstr>
      <vt:lpstr>Century Gothic</vt:lpstr>
      <vt:lpstr>Consolas</vt:lpstr>
      <vt:lpstr>Montserrat</vt:lpstr>
      <vt:lpstr>Wingdings 3</vt:lpstr>
      <vt:lpstr>Slice</vt:lpstr>
      <vt:lpstr>2022 Robocup Cospace Rescue Asia-Pacific (Finals)</vt:lpstr>
      <vt:lpstr>My Team</vt:lpstr>
      <vt:lpstr>Executive Summary of Preliminary Challenge</vt:lpstr>
      <vt:lpstr>Summary of The Prelim Round Map</vt:lpstr>
      <vt:lpstr>Overview</vt:lpstr>
      <vt:lpstr>1. Optimal Combination Of Objects</vt:lpstr>
      <vt:lpstr>1. Optimal combination of objects</vt:lpstr>
      <vt:lpstr>1. Picking up super and normal objects</vt:lpstr>
      <vt:lpstr>2. Avoiding obstacles, border, swamp area, traps</vt:lpstr>
      <vt:lpstr>2. Avoiding obstacles, border, swamp areas and traps</vt:lpstr>
      <vt:lpstr>2. Avoiding obstacles, border, swamp area, traps</vt:lpstr>
      <vt:lpstr>2. Dealing with position info lost zones</vt:lpstr>
      <vt:lpstr>3. Pathfinding for deposit zones and super objects</vt:lpstr>
      <vt:lpstr>3. Pathfinding for deposit zones and super objects</vt:lpstr>
      <vt:lpstr>4. Zoning</vt:lpstr>
      <vt:lpstr>4. PID Control (Proportional, Integral, Derivative)</vt:lpstr>
      <vt:lpstr>PowerPoint Presentation</vt:lpstr>
      <vt:lpstr>PowerPoint Presentation</vt:lpstr>
      <vt:lpstr>PowerPoint Presentation</vt:lpstr>
      <vt:lpstr>PowerPoint Presentation</vt:lpstr>
      <vt:lpstr>The Game</vt:lpstr>
      <vt:lpstr>Applying Knowledge Gained to The Real World</vt:lpstr>
      <vt:lpstr>Conclusion</vt:lpstr>
      <vt:lpstr>Conclusion </vt:lpstr>
      <vt:lpstr>Learning experience</vt:lpstr>
      <vt:lpstr>Acknowledgements</vt:lpstr>
      <vt:lpstr>“No matter how much falls on us, we keep plowing ahead. That’s the only way to keep the roads clear”</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Shen Jiayao</dc:creator>
  <cp:lastModifiedBy>Chang Jun Lim</cp:lastModifiedBy>
  <cp:revision>60</cp:revision>
  <cp:lastPrinted>2022-04-04T07:08:58Z</cp:lastPrinted>
  <dcterms:created xsi:type="dcterms:W3CDTF">2020-09-13T16:42:25Z</dcterms:created>
  <dcterms:modified xsi:type="dcterms:W3CDTF">2022-10-28T06:23:26Z</dcterms:modified>
</cp:coreProperties>
</file>